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00" r:id="rId3"/>
    <p:sldId id="271" r:id="rId4"/>
    <p:sldId id="272" r:id="rId5"/>
    <p:sldId id="273" r:id="rId6"/>
    <p:sldId id="267" r:id="rId7"/>
    <p:sldId id="270" r:id="rId8"/>
    <p:sldId id="266" r:id="rId9"/>
    <p:sldId id="259" r:id="rId10"/>
    <p:sldId id="260" r:id="rId11"/>
    <p:sldId id="261" r:id="rId12"/>
    <p:sldId id="262" r:id="rId13"/>
    <p:sldId id="263" r:id="rId14"/>
    <p:sldId id="264" r:id="rId15"/>
    <p:sldId id="265" r:id="rId16"/>
    <p:sldId id="258" r:id="rId17"/>
    <p:sldId id="274" r:id="rId18"/>
    <p:sldId id="301"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302" r:id="rId32"/>
    <p:sldId id="276" r:id="rId33"/>
    <p:sldId id="290" r:id="rId34"/>
    <p:sldId id="291" r:id="rId35"/>
    <p:sldId id="292" r:id="rId36"/>
    <p:sldId id="293" r:id="rId37"/>
    <p:sldId id="294" r:id="rId38"/>
    <p:sldId id="295" r:id="rId39"/>
    <p:sldId id="296" r:id="rId40"/>
    <p:sldId id="269" r:id="rId41"/>
    <p:sldId id="298"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B7A79-9CF0-4F29-9F1D-A9E2BBB70E69}" v="4030" dt="2020-01-25T07:37:45.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2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53FF9-46AA-4889-BDA0-76CD77EEB293}" type="datetimeFigureOut">
              <a:rPr lang="en-GB" smtClean="0"/>
              <a:t>25/01/2020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FB17E-F7BA-435A-83C0-2A1DDFF88CFE}" type="slidenum">
              <a:rPr lang="en-GB" smtClean="0"/>
              <a:t>‹#›</a:t>
            </a:fld>
            <a:endParaRPr lang="en-GB"/>
          </a:p>
        </p:txBody>
      </p:sp>
    </p:spTree>
    <p:extLst>
      <p:ext uri="{BB962C8B-B14F-4D97-AF65-F5344CB8AC3E}">
        <p14:creationId xmlns:p14="http://schemas.microsoft.com/office/powerpoint/2010/main" val="58846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CA985F-2813-4723-88E5-1C45374A0FB0}" type="slidenum">
              <a:rPr lang="en-GB" smtClean="0"/>
              <a:t>7</a:t>
            </a:fld>
            <a:endParaRPr lang="en-GB"/>
          </a:p>
        </p:txBody>
      </p:sp>
    </p:spTree>
    <p:extLst>
      <p:ext uri="{BB962C8B-B14F-4D97-AF65-F5344CB8AC3E}">
        <p14:creationId xmlns:p14="http://schemas.microsoft.com/office/powerpoint/2010/main" val="186967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F30F0-5CA4-4110-AA27-255B138241D4}"/>
              </a:ext>
            </a:extLst>
          </p:cNvPr>
          <p:cNvSpPr>
            <a:spLocks noGrp="1" noChangeArrowheads="1"/>
          </p:cNvSpPr>
          <p:nvPr>
            <p:ph type="sldNum" sz="quarter" idx="5"/>
          </p:nvPr>
        </p:nvSpPr>
        <p:spPr>
          <a:ln/>
        </p:spPr>
        <p:txBody>
          <a:bodyPr/>
          <a:lstStyle/>
          <a:p>
            <a:fld id="{BF547ADA-E8CA-4F2E-AABF-6F9FAF837CF3}" type="slidenum">
              <a:rPr lang="en-US" altLang="en-US"/>
              <a:pPr/>
              <a:t>9</a:t>
            </a:fld>
            <a:endParaRPr lang="en-US" altLang="en-US"/>
          </a:p>
        </p:txBody>
      </p:sp>
      <p:sp>
        <p:nvSpPr>
          <p:cNvPr id="6146" name="Rectangle 2">
            <a:extLst>
              <a:ext uri="{FF2B5EF4-FFF2-40B4-BE49-F238E27FC236}">
                <a16:creationId xmlns:a16="http://schemas.microsoft.com/office/drawing/2014/main" id="{833AA553-D042-4F8D-9A5F-1B77B4EE6FD8}"/>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F6FCC1E6-A22A-45A6-B436-CB104EA4377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230D35-7462-40D3-80B0-48D38C2EC64A}"/>
              </a:ext>
            </a:extLst>
          </p:cNvPr>
          <p:cNvSpPr>
            <a:spLocks noGrp="1" noChangeArrowheads="1"/>
          </p:cNvSpPr>
          <p:nvPr>
            <p:ph type="sldNum" sz="quarter" idx="5"/>
          </p:nvPr>
        </p:nvSpPr>
        <p:spPr>
          <a:ln/>
        </p:spPr>
        <p:txBody>
          <a:bodyPr/>
          <a:lstStyle/>
          <a:p>
            <a:fld id="{D4F0316B-C82B-448C-BC88-07BCDDBBFC1B}" type="slidenum">
              <a:rPr lang="en-US" altLang="en-US"/>
              <a:pPr/>
              <a:t>10</a:t>
            </a:fld>
            <a:endParaRPr lang="en-US" altLang="en-US"/>
          </a:p>
        </p:txBody>
      </p:sp>
      <p:sp>
        <p:nvSpPr>
          <p:cNvPr id="8194" name="Rectangle 2">
            <a:extLst>
              <a:ext uri="{FF2B5EF4-FFF2-40B4-BE49-F238E27FC236}">
                <a16:creationId xmlns:a16="http://schemas.microsoft.com/office/drawing/2014/main" id="{0AF52FE3-FFB6-465F-9604-78AD4B965DEB}"/>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7BA3DE36-4476-4A47-B136-D70C812C091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05AE52-3020-4698-B03C-5F11099F9096}"/>
              </a:ext>
            </a:extLst>
          </p:cNvPr>
          <p:cNvSpPr>
            <a:spLocks noGrp="1" noChangeArrowheads="1"/>
          </p:cNvSpPr>
          <p:nvPr>
            <p:ph type="sldNum" sz="quarter" idx="5"/>
          </p:nvPr>
        </p:nvSpPr>
        <p:spPr>
          <a:ln/>
        </p:spPr>
        <p:txBody>
          <a:bodyPr/>
          <a:lstStyle/>
          <a:p>
            <a:fld id="{4476D937-523E-499C-89C1-29941BF9BEA0}" type="slidenum">
              <a:rPr lang="en-US" altLang="en-US"/>
              <a:pPr/>
              <a:t>11</a:t>
            </a:fld>
            <a:endParaRPr lang="en-US" altLang="en-US"/>
          </a:p>
        </p:txBody>
      </p:sp>
      <p:sp>
        <p:nvSpPr>
          <p:cNvPr id="10242" name="Rectangle 2">
            <a:extLst>
              <a:ext uri="{FF2B5EF4-FFF2-40B4-BE49-F238E27FC236}">
                <a16:creationId xmlns:a16="http://schemas.microsoft.com/office/drawing/2014/main" id="{958A47AE-45B6-4AFB-983E-E6376BCC2089}"/>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080DF3C3-2158-4FF6-9025-F8459DE9F98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4B394E-A234-4564-B76C-955B6A3D83C5}"/>
              </a:ext>
            </a:extLst>
          </p:cNvPr>
          <p:cNvSpPr>
            <a:spLocks noGrp="1" noChangeArrowheads="1"/>
          </p:cNvSpPr>
          <p:nvPr>
            <p:ph type="sldNum" sz="quarter" idx="5"/>
          </p:nvPr>
        </p:nvSpPr>
        <p:spPr>
          <a:ln/>
        </p:spPr>
        <p:txBody>
          <a:bodyPr/>
          <a:lstStyle/>
          <a:p>
            <a:fld id="{FEAC1BF0-FBB3-407E-BFEF-9C6046AC96CF}" type="slidenum">
              <a:rPr lang="en-US" altLang="en-US"/>
              <a:pPr/>
              <a:t>12</a:t>
            </a:fld>
            <a:endParaRPr lang="en-US" altLang="en-US"/>
          </a:p>
        </p:txBody>
      </p:sp>
      <p:sp>
        <p:nvSpPr>
          <p:cNvPr id="12290" name="Rectangle 2">
            <a:extLst>
              <a:ext uri="{FF2B5EF4-FFF2-40B4-BE49-F238E27FC236}">
                <a16:creationId xmlns:a16="http://schemas.microsoft.com/office/drawing/2014/main" id="{6A4B37CB-5820-4FB5-B26A-BEAE33913872}"/>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5B03CCB5-92C2-45EF-830B-F754239D032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92D8C2-F42A-48BE-92D1-744151570B2A}"/>
              </a:ext>
            </a:extLst>
          </p:cNvPr>
          <p:cNvSpPr>
            <a:spLocks noGrp="1" noChangeArrowheads="1"/>
          </p:cNvSpPr>
          <p:nvPr>
            <p:ph type="sldNum" sz="quarter" idx="5"/>
          </p:nvPr>
        </p:nvSpPr>
        <p:spPr>
          <a:ln/>
        </p:spPr>
        <p:txBody>
          <a:bodyPr/>
          <a:lstStyle/>
          <a:p>
            <a:fld id="{52ED9EF2-550A-483C-B4BC-C464DF7D5930}" type="slidenum">
              <a:rPr lang="en-US" altLang="en-US"/>
              <a:pPr/>
              <a:t>13</a:t>
            </a:fld>
            <a:endParaRPr lang="en-US" altLang="en-US"/>
          </a:p>
        </p:txBody>
      </p:sp>
      <p:sp>
        <p:nvSpPr>
          <p:cNvPr id="14338" name="Rectangle 2">
            <a:extLst>
              <a:ext uri="{FF2B5EF4-FFF2-40B4-BE49-F238E27FC236}">
                <a16:creationId xmlns:a16="http://schemas.microsoft.com/office/drawing/2014/main" id="{72447B17-5CF3-4819-BC24-793C8BA06962}"/>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D4096162-D1BC-4F99-BCEE-17CA938ECCC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36E9E7-47CE-4538-80F2-A344ED23E222}"/>
              </a:ext>
            </a:extLst>
          </p:cNvPr>
          <p:cNvSpPr>
            <a:spLocks noGrp="1" noChangeArrowheads="1"/>
          </p:cNvSpPr>
          <p:nvPr>
            <p:ph type="sldNum" sz="quarter" idx="5"/>
          </p:nvPr>
        </p:nvSpPr>
        <p:spPr>
          <a:ln/>
        </p:spPr>
        <p:txBody>
          <a:bodyPr/>
          <a:lstStyle/>
          <a:p>
            <a:fld id="{B79B19BF-60D2-4495-BC5C-34487BD22689}" type="slidenum">
              <a:rPr lang="en-US" altLang="en-US"/>
              <a:pPr/>
              <a:t>14</a:t>
            </a:fld>
            <a:endParaRPr lang="en-US" altLang="en-US"/>
          </a:p>
        </p:txBody>
      </p:sp>
      <p:sp>
        <p:nvSpPr>
          <p:cNvPr id="16386" name="Rectangle 2">
            <a:extLst>
              <a:ext uri="{FF2B5EF4-FFF2-40B4-BE49-F238E27FC236}">
                <a16:creationId xmlns:a16="http://schemas.microsoft.com/office/drawing/2014/main" id="{F2C9C4A2-5735-4586-846F-8709B3CB11F7}"/>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E6516355-E76C-4201-87AD-50368579213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9F942-42E8-4AC7-8E00-79072B9AFEE1}"/>
              </a:ext>
            </a:extLst>
          </p:cNvPr>
          <p:cNvSpPr>
            <a:spLocks noGrp="1" noChangeArrowheads="1"/>
          </p:cNvSpPr>
          <p:nvPr>
            <p:ph type="sldNum" sz="quarter" idx="5"/>
          </p:nvPr>
        </p:nvSpPr>
        <p:spPr>
          <a:ln/>
        </p:spPr>
        <p:txBody>
          <a:bodyPr/>
          <a:lstStyle/>
          <a:p>
            <a:fld id="{738BA747-E801-4263-975C-BD1D21DAB7D2}" type="slidenum">
              <a:rPr lang="en-US" altLang="en-US"/>
              <a:pPr/>
              <a:t>15</a:t>
            </a:fld>
            <a:endParaRPr lang="en-US" altLang="en-US"/>
          </a:p>
        </p:txBody>
      </p:sp>
      <p:sp>
        <p:nvSpPr>
          <p:cNvPr id="18434" name="Rectangle 2">
            <a:extLst>
              <a:ext uri="{FF2B5EF4-FFF2-40B4-BE49-F238E27FC236}">
                <a16:creationId xmlns:a16="http://schemas.microsoft.com/office/drawing/2014/main" id="{80E7BC56-D2D1-4289-BC9A-73AFFD0909A8}"/>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6C8D224D-A5DD-4192-AA6A-EB9B9F9B61C0}"/>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FEA-2330-4C3D-A069-F7D93E0A34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8B7F74-E950-488A-B1D0-0711DC0BD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1DAE88-2142-4850-824D-60A240742A43}"/>
              </a:ext>
            </a:extLst>
          </p:cNvPr>
          <p:cNvSpPr>
            <a:spLocks noGrp="1"/>
          </p:cNvSpPr>
          <p:nvPr>
            <p:ph type="dt" sz="half" idx="10"/>
          </p:nvPr>
        </p:nvSpPr>
        <p:spPr/>
        <p:txBody>
          <a:bodyPr/>
          <a:lstStyle/>
          <a:p>
            <a:fld id="{A02ACEBF-0E07-40B4-9573-7CF1E8B89B70}" type="datetimeFigureOut">
              <a:rPr lang="en-GB" smtClean="0"/>
              <a:t>25/01/2020</a:t>
            </a:fld>
            <a:endParaRPr lang="en-GB"/>
          </a:p>
        </p:txBody>
      </p:sp>
      <p:sp>
        <p:nvSpPr>
          <p:cNvPr id="5" name="Footer Placeholder 4">
            <a:extLst>
              <a:ext uri="{FF2B5EF4-FFF2-40B4-BE49-F238E27FC236}">
                <a16:creationId xmlns:a16="http://schemas.microsoft.com/office/drawing/2014/main" id="{95825F57-C9C8-45D5-97CC-4A2333343D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5DF9B9-9B55-4D79-ADBB-DB3ED6F35E46}"/>
              </a:ext>
            </a:extLst>
          </p:cNvPr>
          <p:cNvSpPr>
            <a:spLocks noGrp="1"/>
          </p:cNvSpPr>
          <p:nvPr>
            <p:ph type="sldNum" sz="quarter" idx="12"/>
          </p:nvPr>
        </p:nvSpPr>
        <p:spPr/>
        <p:txBody>
          <a:bodyPr/>
          <a:lstStyle/>
          <a:p>
            <a:fld id="{EF6BBFDE-E9C5-45B8-B2D0-D3AC00E0CEB5}" type="slidenum">
              <a:rPr lang="en-GB" smtClean="0"/>
              <a:t>‹#›</a:t>
            </a:fld>
            <a:endParaRPr lang="en-GB"/>
          </a:p>
        </p:txBody>
      </p:sp>
    </p:spTree>
    <p:extLst>
      <p:ext uri="{BB962C8B-B14F-4D97-AF65-F5344CB8AC3E}">
        <p14:creationId xmlns:p14="http://schemas.microsoft.com/office/powerpoint/2010/main" val="3629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2E9B-AF2D-4DE0-BB1F-A45F79B5ED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DE790-FBBA-4210-BC08-71628AFC17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FE7C14-8C64-4532-8B93-FFEB5301F29D}"/>
              </a:ext>
            </a:extLst>
          </p:cNvPr>
          <p:cNvSpPr>
            <a:spLocks noGrp="1"/>
          </p:cNvSpPr>
          <p:nvPr>
            <p:ph type="dt" sz="half" idx="10"/>
          </p:nvPr>
        </p:nvSpPr>
        <p:spPr/>
        <p:txBody>
          <a:bodyPr/>
          <a:lstStyle/>
          <a:p>
            <a:fld id="{A02ACEBF-0E07-40B4-9573-7CF1E8B89B70}" type="datetimeFigureOut">
              <a:rPr lang="en-GB" smtClean="0"/>
              <a:t>25/01/2020</a:t>
            </a:fld>
            <a:endParaRPr lang="en-GB"/>
          </a:p>
        </p:txBody>
      </p:sp>
      <p:sp>
        <p:nvSpPr>
          <p:cNvPr id="5" name="Footer Placeholder 4">
            <a:extLst>
              <a:ext uri="{FF2B5EF4-FFF2-40B4-BE49-F238E27FC236}">
                <a16:creationId xmlns:a16="http://schemas.microsoft.com/office/drawing/2014/main" id="{8A8348AB-17D9-4797-B540-BD665E56C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AEA744-6187-473E-92CB-3C496FED28FA}"/>
              </a:ext>
            </a:extLst>
          </p:cNvPr>
          <p:cNvSpPr>
            <a:spLocks noGrp="1"/>
          </p:cNvSpPr>
          <p:nvPr>
            <p:ph type="sldNum" sz="quarter" idx="12"/>
          </p:nvPr>
        </p:nvSpPr>
        <p:spPr/>
        <p:txBody>
          <a:bodyPr/>
          <a:lstStyle/>
          <a:p>
            <a:fld id="{EF6BBFDE-E9C5-45B8-B2D0-D3AC00E0CEB5}" type="slidenum">
              <a:rPr lang="en-GB" smtClean="0"/>
              <a:t>‹#›</a:t>
            </a:fld>
            <a:endParaRPr lang="en-GB"/>
          </a:p>
        </p:txBody>
      </p:sp>
    </p:spTree>
    <p:extLst>
      <p:ext uri="{BB962C8B-B14F-4D97-AF65-F5344CB8AC3E}">
        <p14:creationId xmlns:p14="http://schemas.microsoft.com/office/powerpoint/2010/main" val="68861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14A08A-3F18-4A26-91DF-56C3B8F183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36EB8C-1A18-497B-B631-CC1D802A14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E9D790-06FB-45C5-B9C6-DA24FDA58C95}"/>
              </a:ext>
            </a:extLst>
          </p:cNvPr>
          <p:cNvSpPr>
            <a:spLocks noGrp="1"/>
          </p:cNvSpPr>
          <p:nvPr>
            <p:ph type="dt" sz="half" idx="10"/>
          </p:nvPr>
        </p:nvSpPr>
        <p:spPr/>
        <p:txBody>
          <a:bodyPr/>
          <a:lstStyle/>
          <a:p>
            <a:fld id="{A02ACEBF-0E07-40B4-9573-7CF1E8B89B70}" type="datetimeFigureOut">
              <a:rPr lang="en-GB" smtClean="0"/>
              <a:t>25/01/2020</a:t>
            </a:fld>
            <a:endParaRPr lang="en-GB"/>
          </a:p>
        </p:txBody>
      </p:sp>
      <p:sp>
        <p:nvSpPr>
          <p:cNvPr id="5" name="Footer Placeholder 4">
            <a:extLst>
              <a:ext uri="{FF2B5EF4-FFF2-40B4-BE49-F238E27FC236}">
                <a16:creationId xmlns:a16="http://schemas.microsoft.com/office/drawing/2014/main" id="{D44F469D-F4EA-49DD-BD37-A38C2D707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A7D45F-F8D2-418E-AF4C-02F3B1B37F4A}"/>
              </a:ext>
            </a:extLst>
          </p:cNvPr>
          <p:cNvSpPr>
            <a:spLocks noGrp="1"/>
          </p:cNvSpPr>
          <p:nvPr>
            <p:ph type="sldNum" sz="quarter" idx="12"/>
          </p:nvPr>
        </p:nvSpPr>
        <p:spPr/>
        <p:txBody>
          <a:bodyPr/>
          <a:lstStyle/>
          <a:p>
            <a:fld id="{EF6BBFDE-E9C5-45B8-B2D0-D3AC00E0CEB5}" type="slidenum">
              <a:rPr lang="en-GB" smtClean="0"/>
              <a:t>‹#›</a:t>
            </a:fld>
            <a:endParaRPr lang="en-GB"/>
          </a:p>
        </p:txBody>
      </p:sp>
    </p:spTree>
    <p:extLst>
      <p:ext uri="{BB962C8B-B14F-4D97-AF65-F5344CB8AC3E}">
        <p14:creationId xmlns:p14="http://schemas.microsoft.com/office/powerpoint/2010/main" val="407634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632E-4C78-4A3C-B147-8E2528732D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20B68C-15E1-4EC8-B99C-A7249C1E6D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010467-4981-4BB8-9559-E8DE9888468C}"/>
              </a:ext>
            </a:extLst>
          </p:cNvPr>
          <p:cNvSpPr>
            <a:spLocks noGrp="1"/>
          </p:cNvSpPr>
          <p:nvPr>
            <p:ph type="dt" sz="half" idx="10"/>
          </p:nvPr>
        </p:nvSpPr>
        <p:spPr/>
        <p:txBody>
          <a:bodyPr/>
          <a:lstStyle/>
          <a:p>
            <a:fld id="{A02ACEBF-0E07-40B4-9573-7CF1E8B89B70}" type="datetimeFigureOut">
              <a:rPr lang="en-GB" smtClean="0"/>
              <a:t>25/01/2020</a:t>
            </a:fld>
            <a:endParaRPr lang="en-GB"/>
          </a:p>
        </p:txBody>
      </p:sp>
      <p:sp>
        <p:nvSpPr>
          <p:cNvPr id="5" name="Footer Placeholder 4">
            <a:extLst>
              <a:ext uri="{FF2B5EF4-FFF2-40B4-BE49-F238E27FC236}">
                <a16:creationId xmlns:a16="http://schemas.microsoft.com/office/drawing/2014/main" id="{84A5D70C-FDF1-4FB7-834D-8378B7CB58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2FD534-242D-4A8B-8252-61B8F323B886}"/>
              </a:ext>
            </a:extLst>
          </p:cNvPr>
          <p:cNvSpPr>
            <a:spLocks noGrp="1"/>
          </p:cNvSpPr>
          <p:nvPr>
            <p:ph type="sldNum" sz="quarter" idx="12"/>
          </p:nvPr>
        </p:nvSpPr>
        <p:spPr/>
        <p:txBody>
          <a:bodyPr/>
          <a:lstStyle/>
          <a:p>
            <a:fld id="{EF6BBFDE-E9C5-45B8-B2D0-D3AC00E0CEB5}" type="slidenum">
              <a:rPr lang="en-GB" smtClean="0"/>
              <a:t>‹#›</a:t>
            </a:fld>
            <a:endParaRPr lang="en-GB"/>
          </a:p>
        </p:txBody>
      </p:sp>
    </p:spTree>
    <p:extLst>
      <p:ext uri="{BB962C8B-B14F-4D97-AF65-F5344CB8AC3E}">
        <p14:creationId xmlns:p14="http://schemas.microsoft.com/office/powerpoint/2010/main" val="3257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E91A-21FC-49E2-B941-7BD915E308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A02EF2-5F04-47F4-8A7C-F8047C9CB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6668D-1FD5-4E83-86B9-B6E37CB895B7}"/>
              </a:ext>
            </a:extLst>
          </p:cNvPr>
          <p:cNvSpPr>
            <a:spLocks noGrp="1"/>
          </p:cNvSpPr>
          <p:nvPr>
            <p:ph type="dt" sz="half" idx="10"/>
          </p:nvPr>
        </p:nvSpPr>
        <p:spPr/>
        <p:txBody>
          <a:bodyPr/>
          <a:lstStyle/>
          <a:p>
            <a:fld id="{A02ACEBF-0E07-40B4-9573-7CF1E8B89B70}" type="datetimeFigureOut">
              <a:rPr lang="en-GB" smtClean="0"/>
              <a:t>25/01/2020</a:t>
            </a:fld>
            <a:endParaRPr lang="en-GB"/>
          </a:p>
        </p:txBody>
      </p:sp>
      <p:sp>
        <p:nvSpPr>
          <p:cNvPr id="5" name="Footer Placeholder 4">
            <a:extLst>
              <a:ext uri="{FF2B5EF4-FFF2-40B4-BE49-F238E27FC236}">
                <a16:creationId xmlns:a16="http://schemas.microsoft.com/office/drawing/2014/main" id="{196D1887-901D-4864-A580-FFC2E07AF7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CD9239-9B21-4CF3-8C54-05DDEF1FBB6D}"/>
              </a:ext>
            </a:extLst>
          </p:cNvPr>
          <p:cNvSpPr>
            <a:spLocks noGrp="1"/>
          </p:cNvSpPr>
          <p:nvPr>
            <p:ph type="sldNum" sz="quarter" idx="12"/>
          </p:nvPr>
        </p:nvSpPr>
        <p:spPr/>
        <p:txBody>
          <a:bodyPr/>
          <a:lstStyle/>
          <a:p>
            <a:fld id="{EF6BBFDE-E9C5-45B8-B2D0-D3AC00E0CEB5}" type="slidenum">
              <a:rPr lang="en-GB" smtClean="0"/>
              <a:t>‹#›</a:t>
            </a:fld>
            <a:endParaRPr lang="en-GB"/>
          </a:p>
        </p:txBody>
      </p:sp>
    </p:spTree>
    <p:extLst>
      <p:ext uri="{BB962C8B-B14F-4D97-AF65-F5344CB8AC3E}">
        <p14:creationId xmlns:p14="http://schemas.microsoft.com/office/powerpoint/2010/main" val="141518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3FD5-3C99-4E2F-AAAC-F7CCC064C1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E372FE-906C-40C9-92FF-60D8AE970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5A7C5F-95A3-49A1-90B7-2313605732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0A095D-B67A-4F59-8EAC-B8D480A77062}"/>
              </a:ext>
            </a:extLst>
          </p:cNvPr>
          <p:cNvSpPr>
            <a:spLocks noGrp="1"/>
          </p:cNvSpPr>
          <p:nvPr>
            <p:ph type="dt" sz="half" idx="10"/>
          </p:nvPr>
        </p:nvSpPr>
        <p:spPr/>
        <p:txBody>
          <a:bodyPr/>
          <a:lstStyle/>
          <a:p>
            <a:fld id="{A02ACEBF-0E07-40B4-9573-7CF1E8B89B70}" type="datetimeFigureOut">
              <a:rPr lang="en-GB" smtClean="0"/>
              <a:t>25/01/2020</a:t>
            </a:fld>
            <a:endParaRPr lang="en-GB"/>
          </a:p>
        </p:txBody>
      </p:sp>
      <p:sp>
        <p:nvSpPr>
          <p:cNvPr id="6" name="Footer Placeholder 5">
            <a:extLst>
              <a:ext uri="{FF2B5EF4-FFF2-40B4-BE49-F238E27FC236}">
                <a16:creationId xmlns:a16="http://schemas.microsoft.com/office/drawing/2014/main" id="{E6DEE3AD-7E26-42B9-9D5C-D554C47309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3B8EA6-F7DB-473F-8A23-A2C48388202F}"/>
              </a:ext>
            </a:extLst>
          </p:cNvPr>
          <p:cNvSpPr>
            <a:spLocks noGrp="1"/>
          </p:cNvSpPr>
          <p:nvPr>
            <p:ph type="sldNum" sz="quarter" idx="12"/>
          </p:nvPr>
        </p:nvSpPr>
        <p:spPr/>
        <p:txBody>
          <a:bodyPr/>
          <a:lstStyle/>
          <a:p>
            <a:fld id="{EF6BBFDE-E9C5-45B8-B2D0-D3AC00E0CEB5}" type="slidenum">
              <a:rPr lang="en-GB" smtClean="0"/>
              <a:t>‹#›</a:t>
            </a:fld>
            <a:endParaRPr lang="en-GB"/>
          </a:p>
        </p:txBody>
      </p:sp>
    </p:spTree>
    <p:extLst>
      <p:ext uri="{BB962C8B-B14F-4D97-AF65-F5344CB8AC3E}">
        <p14:creationId xmlns:p14="http://schemas.microsoft.com/office/powerpoint/2010/main" val="38867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C265-CEBC-4958-842B-8C3584D16C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C2153E-3148-4FF4-94AC-D35AD2E00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71D46F-1DDF-421E-8AC4-3290AFEF99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CE2EAD-6826-47C4-9E7A-C0E43718FC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21D42-3A61-4D8A-8D20-B18F0D1CA1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4CD5C3-8098-491A-8B4B-5F8C685BC07A}"/>
              </a:ext>
            </a:extLst>
          </p:cNvPr>
          <p:cNvSpPr>
            <a:spLocks noGrp="1"/>
          </p:cNvSpPr>
          <p:nvPr>
            <p:ph type="dt" sz="half" idx="10"/>
          </p:nvPr>
        </p:nvSpPr>
        <p:spPr/>
        <p:txBody>
          <a:bodyPr/>
          <a:lstStyle/>
          <a:p>
            <a:fld id="{A02ACEBF-0E07-40B4-9573-7CF1E8B89B70}" type="datetimeFigureOut">
              <a:rPr lang="en-GB" smtClean="0"/>
              <a:t>25/01/2020</a:t>
            </a:fld>
            <a:endParaRPr lang="en-GB"/>
          </a:p>
        </p:txBody>
      </p:sp>
      <p:sp>
        <p:nvSpPr>
          <p:cNvPr id="8" name="Footer Placeholder 7">
            <a:extLst>
              <a:ext uri="{FF2B5EF4-FFF2-40B4-BE49-F238E27FC236}">
                <a16:creationId xmlns:a16="http://schemas.microsoft.com/office/drawing/2014/main" id="{DB27927A-E24F-4D57-A803-C1864BCB62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B0076F-47FB-40FE-8587-2DE479EC9936}"/>
              </a:ext>
            </a:extLst>
          </p:cNvPr>
          <p:cNvSpPr>
            <a:spLocks noGrp="1"/>
          </p:cNvSpPr>
          <p:nvPr>
            <p:ph type="sldNum" sz="quarter" idx="12"/>
          </p:nvPr>
        </p:nvSpPr>
        <p:spPr/>
        <p:txBody>
          <a:bodyPr/>
          <a:lstStyle/>
          <a:p>
            <a:fld id="{EF6BBFDE-E9C5-45B8-B2D0-D3AC00E0CEB5}" type="slidenum">
              <a:rPr lang="en-GB" smtClean="0"/>
              <a:t>‹#›</a:t>
            </a:fld>
            <a:endParaRPr lang="en-GB"/>
          </a:p>
        </p:txBody>
      </p:sp>
    </p:spTree>
    <p:extLst>
      <p:ext uri="{BB962C8B-B14F-4D97-AF65-F5344CB8AC3E}">
        <p14:creationId xmlns:p14="http://schemas.microsoft.com/office/powerpoint/2010/main" val="14618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C89F-1FB1-498A-88C8-AC8764567A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525229-4F8D-4FFC-94E4-4916F39CFC68}"/>
              </a:ext>
            </a:extLst>
          </p:cNvPr>
          <p:cNvSpPr>
            <a:spLocks noGrp="1"/>
          </p:cNvSpPr>
          <p:nvPr>
            <p:ph type="dt" sz="half" idx="10"/>
          </p:nvPr>
        </p:nvSpPr>
        <p:spPr/>
        <p:txBody>
          <a:bodyPr/>
          <a:lstStyle/>
          <a:p>
            <a:fld id="{A02ACEBF-0E07-40B4-9573-7CF1E8B89B70}" type="datetimeFigureOut">
              <a:rPr lang="en-GB" smtClean="0"/>
              <a:t>25/01/2020</a:t>
            </a:fld>
            <a:endParaRPr lang="en-GB"/>
          </a:p>
        </p:txBody>
      </p:sp>
      <p:sp>
        <p:nvSpPr>
          <p:cNvPr id="4" name="Footer Placeholder 3">
            <a:extLst>
              <a:ext uri="{FF2B5EF4-FFF2-40B4-BE49-F238E27FC236}">
                <a16:creationId xmlns:a16="http://schemas.microsoft.com/office/drawing/2014/main" id="{71C2D14F-E1E3-45B3-9AD3-8873DC22BA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133095-D52E-4127-BB7B-C16239DC9004}"/>
              </a:ext>
            </a:extLst>
          </p:cNvPr>
          <p:cNvSpPr>
            <a:spLocks noGrp="1"/>
          </p:cNvSpPr>
          <p:nvPr>
            <p:ph type="sldNum" sz="quarter" idx="12"/>
          </p:nvPr>
        </p:nvSpPr>
        <p:spPr/>
        <p:txBody>
          <a:bodyPr/>
          <a:lstStyle/>
          <a:p>
            <a:fld id="{EF6BBFDE-E9C5-45B8-B2D0-D3AC00E0CEB5}" type="slidenum">
              <a:rPr lang="en-GB" smtClean="0"/>
              <a:t>‹#›</a:t>
            </a:fld>
            <a:endParaRPr lang="en-GB"/>
          </a:p>
        </p:txBody>
      </p:sp>
    </p:spTree>
    <p:extLst>
      <p:ext uri="{BB962C8B-B14F-4D97-AF65-F5344CB8AC3E}">
        <p14:creationId xmlns:p14="http://schemas.microsoft.com/office/powerpoint/2010/main" val="223234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89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C1D2-80A2-403D-AF06-CB19D6D959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374642-2933-4F14-84BA-C72CE8B29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E339BB-5133-40A6-A3DD-401848482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73FC5-B9B9-4C73-85E4-99F37E68B095}"/>
              </a:ext>
            </a:extLst>
          </p:cNvPr>
          <p:cNvSpPr>
            <a:spLocks noGrp="1"/>
          </p:cNvSpPr>
          <p:nvPr>
            <p:ph type="dt" sz="half" idx="10"/>
          </p:nvPr>
        </p:nvSpPr>
        <p:spPr/>
        <p:txBody>
          <a:bodyPr/>
          <a:lstStyle/>
          <a:p>
            <a:fld id="{A02ACEBF-0E07-40B4-9573-7CF1E8B89B70}" type="datetimeFigureOut">
              <a:rPr lang="en-GB" smtClean="0"/>
              <a:t>25/01/2020</a:t>
            </a:fld>
            <a:endParaRPr lang="en-GB"/>
          </a:p>
        </p:txBody>
      </p:sp>
      <p:sp>
        <p:nvSpPr>
          <p:cNvPr id="6" name="Footer Placeholder 5">
            <a:extLst>
              <a:ext uri="{FF2B5EF4-FFF2-40B4-BE49-F238E27FC236}">
                <a16:creationId xmlns:a16="http://schemas.microsoft.com/office/drawing/2014/main" id="{B03809A8-676B-4E9A-8A84-CC4265982F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3C8642-800F-4325-9F33-D2F879620035}"/>
              </a:ext>
            </a:extLst>
          </p:cNvPr>
          <p:cNvSpPr>
            <a:spLocks noGrp="1"/>
          </p:cNvSpPr>
          <p:nvPr>
            <p:ph type="sldNum" sz="quarter" idx="12"/>
          </p:nvPr>
        </p:nvSpPr>
        <p:spPr/>
        <p:txBody>
          <a:bodyPr/>
          <a:lstStyle/>
          <a:p>
            <a:fld id="{EF6BBFDE-E9C5-45B8-B2D0-D3AC00E0CEB5}" type="slidenum">
              <a:rPr lang="en-GB" smtClean="0"/>
              <a:t>‹#›</a:t>
            </a:fld>
            <a:endParaRPr lang="en-GB"/>
          </a:p>
        </p:txBody>
      </p:sp>
    </p:spTree>
    <p:extLst>
      <p:ext uri="{BB962C8B-B14F-4D97-AF65-F5344CB8AC3E}">
        <p14:creationId xmlns:p14="http://schemas.microsoft.com/office/powerpoint/2010/main" val="342839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2CB0-B458-49AE-8D14-7D217DD13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AE9BDB-1FF5-41B8-B2BC-2F80EB0863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095538-0A9E-404E-9062-CE4A20C64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FBF15-1263-4838-839D-40AA5D931362}"/>
              </a:ext>
            </a:extLst>
          </p:cNvPr>
          <p:cNvSpPr>
            <a:spLocks noGrp="1"/>
          </p:cNvSpPr>
          <p:nvPr>
            <p:ph type="dt" sz="half" idx="10"/>
          </p:nvPr>
        </p:nvSpPr>
        <p:spPr/>
        <p:txBody>
          <a:bodyPr/>
          <a:lstStyle/>
          <a:p>
            <a:fld id="{A02ACEBF-0E07-40B4-9573-7CF1E8B89B70}" type="datetimeFigureOut">
              <a:rPr lang="en-GB" smtClean="0"/>
              <a:t>25/01/2020</a:t>
            </a:fld>
            <a:endParaRPr lang="en-GB"/>
          </a:p>
        </p:txBody>
      </p:sp>
      <p:sp>
        <p:nvSpPr>
          <p:cNvPr id="6" name="Footer Placeholder 5">
            <a:extLst>
              <a:ext uri="{FF2B5EF4-FFF2-40B4-BE49-F238E27FC236}">
                <a16:creationId xmlns:a16="http://schemas.microsoft.com/office/drawing/2014/main" id="{D9933EE0-16C9-4EA4-BC05-D6D674A0F1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DDE0D3-73FF-4811-A7D2-D09D851E6206}"/>
              </a:ext>
            </a:extLst>
          </p:cNvPr>
          <p:cNvSpPr>
            <a:spLocks noGrp="1"/>
          </p:cNvSpPr>
          <p:nvPr>
            <p:ph type="sldNum" sz="quarter" idx="12"/>
          </p:nvPr>
        </p:nvSpPr>
        <p:spPr/>
        <p:txBody>
          <a:bodyPr/>
          <a:lstStyle/>
          <a:p>
            <a:fld id="{EF6BBFDE-E9C5-45B8-B2D0-D3AC00E0CEB5}" type="slidenum">
              <a:rPr lang="en-GB" smtClean="0"/>
              <a:t>‹#›</a:t>
            </a:fld>
            <a:endParaRPr lang="en-GB"/>
          </a:p>
        </p:txBody>
      </p:sp>
    </p:spTree>
    <p:extLst>
      <p:ext uri="{BB962C8B-B14F-4D97-AF65-F5344CB8AC3E}">
        <p14:creationId xmlns:p14="http://schemas.microsoft.com/office/powerpoint/2010/main" val="250666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38178-9130-4A43-A0F9-644DB1124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B1824A-BD4F-4392-A446-092BF0124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9C7373-C2F5-4C18-BFA6-11E167CB3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CEBF-0E07-40B4-9573-7CF1E8B89B70}" type="datetimeFigureOut">
              <a:rPr lang="en-GB" smtClean="0"/>
              <a:t>25/01/2020</a:t>
            </a:fld>
            <a:endParaRPr lang="en-GB"/>
          </a:p>
        </p:txBody>
      </p:sp>
      <p:sp>
        <p:nvSpPr>
          <p:cNvPr id="5" name="Footer Placeholder 4">
            <a:extLst>
              <a:ext uri="{FF2B5EF4-FFF2-40B4-BE49-F238E27FC236}">
                <a16:creationId xmlns:a16="http://schemas.microsoft.com/office/drawing/2014/main" id="{5EF7D5DC-10F2-4322-B1C3-381E6E05B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BD9341-435C-46D2-A9B1-BBB8D1892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BBFDE-E9C5-45B8-B2D0-D3AC00E0CEB5}" type="slidenum">
              <a:rPr lang="en-GB" smtClean="0"/>
              <a:t>‹#›</a:t>
            </a:fld>
            <a:endParaRPr lang="en-GB"/>
          </a:p>
        </p:txBody>
      </p:sp>
    </p:spTree>
    <p:extLst>
      <p:ext uri="{BB962C8B-B14F-4D97-AF65-F5344CB8AC3E}">
        <p14:creationId xmlns:p14="http://schemas.microsoft.com/office/powerpoint/2010/main" val="1622086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otherfood-devos.com/2015/04/of-shepherds-and-sheep.html"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97FEF9-3279-4D6A-85E1-779AE240FFE6}"/>
              </a:ext>
            </a:extLst>
          </p:cNvPr>
          <p:cNvSpPr txBox="1"/>
          <p:nvPr/>
        </p:nvSpPr>
        <p:spPr>
          <a:xfrm>
            <a:off x="163773" y="1460310"/>
            <a:ext cx="11778018" cy="4154984"/>
          </a:xfrm>
          <a:prstGeom prst="rect">
            <a:avLst/>
          </a:prstGeom>
          <a:noFill/>
        </p:spPr>
        <p:txBody>
          <a:bodyPr wrap="square" rtlCol="0">
            <a:spAutoFit/>
          </a:bodyPr>
          <a:lstStyle/>
          <a:p>
            <a:r>
              <a:rPr lang="en-GB" sz="2400" dirty="0">
                <a:solidFill>
                  <a:srgbClr val="FF0000"/>
                </a:solidFill>
                <a:latin typeface="Trebuchet MS" panose="020B0603020202020204" pitchFamily="34" charset="0"/>
              </a:rPr>
              <a:t>9.30 – 10.00		Coffee served</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10.00 - 10:45      	David Harding 	Before we get started</a:t>
            </a:r>
            <a:br>
              <a:rPr lang="en-GB" sz="2400" b="1" dirty="0">
                <a:latin typeface="Trebuchet MS" panose="020B0603020202020204" pitchFamily="34" charset="0"/>
              </a:rPr>
            </a:br>
            <a:r>
              <a:rPr lang="en-GB" sz="2400" dirty="0">
                <a:solidFill>
                  <a:srgbClr val="FF0000"/>
                </a:solidFill>
                <a:latin typeface="Trebuchet MS" panose="020B0603020202020204" pitchFamily="34" charset="0"/>
              </a:rPr>
              <a:t>10.45 – 11.00     	Coffee</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11.00  - 11.45     	David Gayton  	The story of redemption and preaching #1</a:t>
            </a:r>
          </a:p>
          <a:p>
            <a:r>
              <a:rPr lang="en-GB" sz="2400" dirty="0">
                <a:solidFill>
                  <a:srgbClr val="FF0000"/>
                </a:solidFill>
                <a:latin typeface="Trebuchet MS" panose="020B0603020202020204" pitchFamily="34" charset="0"/>
              </a:rPr>
              <a:t>11.45 – 12.00     	Cold drinks available</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12.00 – 12.45     	David Harding 	Passages and messages</a:t>
            </a:r>
            <a:br>
              <a:rPr lang="en-GB" sz="2400" b="1" dirty="0">
                <a:solidFill>
                  <a:srgbClr val="002060"/>
                </a:solidFill>
                <a:latin typeface="Trebuchet MS" panose="020B0603020202020204" pitchFamily="34" charset="0"/>
              </a:rPr>
            </a:br>
            <a:r>
              <a:rPr lang="en-GB" sz="2400" dirty="0">
                <a:solidFill>
                  <a:srgbClr val="FF0000"/>
                </a:solidFill>
                <a:latin typeface="Trebuchet MS" panose="020B0603020202020204" pitchFamily="34" charset="0"/>
              </a:rPr>
              <a:t>12.45 – 1:30       	Lunch</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1.30 – 2:15         	David Gayton 	The story of redemption and preaching #2</a:t>
            </a:r>
            <a:br>
              <a:rPr lang="en-GB" sz="2400" b="1" dirty="0">
                <a:solidFill>
                  <a:srgbClr val="002060"/>
                </a:solidFill>
                <a:latin typeface="Trebuchet MS" panose="020B0603020202020204" pitchFamily="34" charset="0"/>
              </a:rPr>
            </a:br>
            <a:r>
              <a:rPr lang="en-GB" sz="2400" dirty="0">
                <a:solidFill>
                  <a:srgbClr val="FF0000"/>
                </a:solidFill>
                <a:latin typeface="Trebuchet MS" panose="020B0603020202020204" pitchFamily="34" charset="0"/>
              </a:rPr>
              <a:t>2:15 – 2.30          	Coffee</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2.30 – 3:00          	David Harding	Getting to the point</a:t>
            </a:r>
            <a:br>
              <a:rPr lang="en-GB" sz="2400" b="1" dirty="0">
                <a:solidFill>
                  <a:srgbClr val="002060"/>
                </a:solidFill>
                <a:latin typeface="Trebuchet MS" panose="020B0603020202020204" pitchFamily="34" charset="0"/>
              </a:rPr>
            </a:br>
            <a:r>
              <a:rPr lang="en-GB" sz="2400" b="1" dirty="0">
                <a:solidFill>
                  <a:srgbClr val="002060"/>
                </a:solidFill>
                <a:latin typeface="Trebuchet MS" panose="020B0603020202020204" pitchFamily="34" charset="0"/>
              </a:rPr>
              <a:t>3.00 – 3.30 		Question Time</a:t>
            </a:r>
          </a:p>
        </p:txBody>
      </p:sp>
      <p:sp>
        <p:nvSpPr>
          <p:cNvPr id="5" name="TextBox 4">
            <a:extLst>
              <a:ext uri="{FF2B5EF4-FFF2-40B4-BE49-F238E27FC236}">
                <a16:creationId xmlns:a16="http://schemas.microsoft.com/office/drawing/2014/main" id="{F7D9B18C-8D2A-46C2-8FA2-0D8BF4211742}"/>
              </a:ext>
            </a:extLst>
          </p:cNvPr>
          <p:cNvSpPr txBox="1"/>
          <p:nvPr/>
        </p:nvSpPr>
        <p:spPr>
          <a:xfrm>
            <a:off x="163773" y="204716"/>
            <a:ext cx="11887200" cy="1107996"/>
          </a:xfrm>
          <a:prstGeom prst="rect">
            <a:avLst/>
          </a:prstGeom>
          <a:noFill/>
        </p:spPr>
        <p:txBody>
          <a:bodyPr wrap="square" rtlCol="0">
            <a:spAutoFit/>
          </a:bodyPr>
          <a:lstStyle/>
          <a:p>
            <a:pPr algn="ctr"/>
            <a:r>
              <a:rPr lang="en-GB" sz="6600" b="1" dirty="0">
                <a:solidFill>
                  <a:schemeClr val="tx2">
                    <a:lumMod val="50000"/>
                  </a:schemeClr>
                </a:solidFill>
                <a:latin typeface="Trebuchet MS" panose="020B0603020202020204" pitchFamily="34" charset="0"/>
              </a:rPr>
              <a:t>Handling the Word</a:t>
            </a:r>
          </a:p>
        </p:txBody>
      </p:sp>
    </p:spTree>
    <p:extLst>
      <p:ext uri="{BB962C8B-B14F-4D97-AF65-F5344CB8AC3E}">
        <p14:creationId xmlns:p14="http://schemas.microsoft.com/office/powerpoint/2010/main" val="4263621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40FA8FA0-FE80-410D-8C35-054ADB19889C}"/>
              </a:ext>
            </a:extLst>
          </p:cNvPr>
          <p:cNvSpPr>
            <a:spLocks noGrp="1" noChangeArrowheads="1"/>
          </p:cNvSpPr>
          <p:nvPr>
            <p:ph type="body" sz="half" idx="1"/>
          </p:nvPr>
        </p:nvSpPr>
        <p:spPr>
          <a:xfrm>
            <a:off x="0" y="720157"/>
            <a:ext cx="5181600" cy="4351338"/>
          </a:xfrm>
        </p:spPr>
        <p:txBody>
          <a:bodyPr>
            <a:normAutofit/>
          </a:bodyPr>
          <a:lstStyle/>
          <a:p>
            <a:r>
              <a:rPr lang="en-US" altLang="en-US" sz="3600" dirty="0">
                <a:solidFill>
                  <a:srgbClr val="FF3300"/>
                </a:solidFill>
                <a:latin typeface="DomBold BT" pitchFamily="66" charset="0"/>
              </a:rPr>
              <a:t>Prepare thoroughly</a:t>
            </a:r>
          </a:p>
          <a:p>
            <a:r>
              <a:rPr lang="en-US" altLang="en-US" sz="3600" dirty="0">
                <a:solidFill>
                  <a:srgbClr val="FF3300"/>
                </a:solidFill>
                <a:latin typeface="DomBold BT" pitchFamily="66" charset="0"/>
              </a:rPr>
              <a:t>Think theologically</a:t>
            </a:r>
          </a:p>
        </p:txBody>
      </p:sp>
      <p:sp>
        <p:nvSpPr>
          <p:cNvPr id="7172" name="Rectangle 4">
            <a:extLst>
              <a:ext uri="{FF2B5EF4-FFF2-40B4-BE49-F238E27FC236}">
                <a16:creationId xmlns:a16="http://schemas.microsoft.com/office/drawing/2014/main" id="{88A2A32F-E612-423A-ADE4-CF42FBCCD7EA}"/>
              </a:ext>
            </a:extLst>
          </p:cNvPr>
          <p:cNvSpPr>
            <a:spLocks noGrp="1" noChangeArrowheads="1"/>
          </p:cNvSpPr>
          <p:nvPr>
            <p:ph type="body" sz="half" idx="2"/>
          </p:nvPr>
        </p:nvSpPr>
        <p:spPr>
          <a:xfrm>
            <a:off x="6096000" y="829339"/>
            <a:ext cx="6096000" cy="4351338"/>
          </a:xfrm>
        </p:spPr>
        <p:txBody>
          <a:bodyPr/>
          <a:lstStyle/>
          <a:p>
            <a:r>
              <a:rPr lang="en-US" altLang="en-US" dirty="0">
                <a:solidFill>
                  <a:schemeClr val="accent1">
                    <a:lumMod val="50000"/>
                  </a:schemeClr>
                </a:solidFill>
                <a:latin typeface="Arial" panose="020B0604020202020204" pitchFamily="34" charset="0"/>
              </a:rPr>
              <a:t>Understand doctrine</a:t>
            </a:r>
          </a:p>
          <a:p>
            <a:r>
              <a:rPr lang="en-US" altLang="en-US" dirty="0">
                <a:solidFill>
                  <a:schemeClr val="accent1">
                    <a:lumMod val="50000"/>
                  </a:schemeClr>
                </a:solidFill>
                <a:latin typeface="Arial" panose="020B0604020202020204" pitchFamily="34" charset="0"/>
              </a:rPr>
              <a:t>Is hell “A place where God isn’t”?</a:t>
            </a:r>
          </a:p>
          <a:p>
            <a:r>
              <a:rPr lang="en-US" altLang="en-US" dirty="0">
                <a:solidFill>
                  <a:schemeClr val="accent1">
                    <a:lumMod val="50000"/>
                  </a:schemeClr>
                </a:solidFill>
                <a:latin typeface="Arial" panose="020B0604020202020204" pitchFamily="34" charset="0"/>
              </a:rPr>
              <a:t>Christ in </a:t>
            </a:r>
            <a:r>
              <a:rPr lang="en-US" altLang="en-US" i="1" dirty="0">
                <a:solidFill>
                  <a:schemeClr val="accent1">
                    <a:lumMod val="50000"/>
                  </a:schemeClr>
                </a:solidFill>
                <a:latin typeface="Arial" panose="020B0604020202020204" pitchFamily="34" charset="0"/>
              </a:rPr>
              <a:t>all</a:t>
            </a:r>
            <a:r>
              <a:rPr lang="en-US" altLang="en-US" dirty="0">
                <a:solidFill>
                  <a:schemeClr val="accent1">
                    <a:lumMod val="50000"/>
                  </a:schemeClr>
                </a:solidFill>
                <a:latin typeface="Arial" panose="020B0604020202020204" pitchFamily="34" charset="0"/>
              </a:rPr>
              <a:t> the Scripture</a:t>
            </a:r>
          </a:p>
          <a:p>
            <a:r>
              <a:rPr lang="en-US" altLang="en-US" dirty="0">
                <a:solidFill>
                  <a:schemeClr val="accent1">
                    <a:lumMod val="50000"/>
                  </a:schemeClr>
                </a:solidFill>
                <a:latin typeface="Arial" panose="020B0604020202020204" pitchFamily="34" charset="0"/>
              </a:rPr>
              <a:t>Don’t make doctrinal </a:t>
            </a:r>
            <a:r>
              <a:rPr lang="en-US" altLang="en-US" i="1" dirty="0" err="1">
                <a:solidFill>
                  <a:schemeClr val="accent1">
                    <a:lumMod val="50000"/>
                  </a:schemeClr>
                </a:solidFill>
                <a:latin typeface="Arial" panose="020B0604020202020204" pitchFamily="34" charset="0"/>
              </a:rPr>
              <a:t>mi</a:t>
            </a:r>
            <a:r>
              <a:rPr lang="en-US" altLang="en-US" b="1" i="1" u="sng" dirty="0" err="1">
                <a:solidFill>
                  <a:schemeClr val="accent1">
                    <a:lumMod val="50000"/>
                  </a:schemeClr>
                </a:solidFill>
                <a:latin typeface="Arial" panose="020B0604020202020204" pitchFamily="34" charset="0"/>
              </a:rPr>
              <a:t>ss</a:t>
            </a:r>
            <a:r>
              <a:rPr lang="en-US" altLang="en-US" i="1" dirty="0" err="1">
                <a:solidFill>
                  <a:schemeClr val="accent1">
                    <a:lumMod val="50000"/>
                  </a:schemeClr>
                </a:solidFill>
                <a:latin typeface="Arial" panose="020B0604020202020204" pitchFamily="34" charset="0"/>
              </a:rPr>
              <a:t>takes</a:t>
            </a:r>
            <a:r>
              <a:rPr lang="en-US" altLang="en-US" i="1" dirty="0">
                <a:solidFill>
                  <a:schemeClr val="accent1">
                    <a:lumMod val="50000"/>
                  </a:schemeClr>
                </a:solidFill>
                <a:latin typeface="Arial" panose="020B0604020202020204" pitchFamily="34" charset="0"/>
              </a:rPr>
              <a:t>!</a:t>
            </a:r>
            <a:endParaRPr lang="en-US" altLang="en-US" dirty="0">
              <a:solidFill>
                <a:schemeClr val="accent1">
                  <a:lumMod val="50000"/>
                </a:schemeClr>
              </a:solidFill>
              <a:latin typeface="Arial" panose="020B0604020202020204" pitchFamily="34" charset="0"/>
            </a:endParaRPr>
          </a:p>
        </p:txBody>
      </p:sp>
      <p:sp>
        <p:nvSpPr>
          <p:cNvPr id="7" name="Rectangle 6">
            <a:extLst>
              <a:ext uri="{FF2B5EF4-FFF2-40B4-BE49-F238E27FC236}">
                <a16:creationId xmlns:a16="http://schemas.microsoft.com/office/drawing/2014/main" id="{1AEFF033-1524-4113-984B-F5C506C4FFEE}"/>
              </a:ext>
            </a:extLst>
          </p:cNvPr>
          <p:cNvSpPr/>
          <p:nvPr/>
        </p:nvSpPr>
        <p:spPr>
          <a:xfrm>
            <a:off x="0" y="0"/>
            <a:ext cx="12192000" cy="707886"/>
          </a:xfrm>
          <a:prstGeom prst="rect">
            <a:avLst/>
          </a:prstGeom>
        </p:spPr>
        <p:txBody>
          <a:bodyPr wrap="square">
            <a:spAutoFit/>
          </a:bodyPr>
          <a:lstStyle/>
          <a:p>
            <a:r>
              <a:rPr lang="en-GB" sz="4000" dirty="0">
                <a:solidFill>
                  <a:schemeClr val="accent1">
                    <a:lumMod val="50000"/>
                  </a:schemeClr>
                </a:solidFill>
              </a:rPr>
              <a:t>A way of thinking as you prepare a message</a:t>
            </a:r>
          </a:p>
        </p:txBody>
      </p:sp>
      <p:grpSp>
        <p:nvGrpSpPr>
          <p:cNvPr id="5" name="Group 4">
            <a:extLst>
              <a:ext uri="{FF2B5EF4-FFF2-40B4-BE49-F238E27FC236}">
                <a16:creationId xmlns:a16="http://schemas.microsoft.com/office/drawing/2014/main" id="{E1B08B00-A431-4E44-A550-57D666AB0562}"/>
              </a:ext>
            </a:extLst>
          </p:cNvPr>
          <p:cNvGrpSpPr/>
          <p:nvPr/>
        </p:nvGrpSpPr>
        <p:grpSpPr>
          <a:xfrm>
            <a:off x="10804" y="5447692"/>
            <a:ext cx="12181196" cy="1410307"/>
            <a:chOff x="10804" y="5447692"/>
            <a:chExt cx="12181196" cy="1410307"/>
          </a:xfrm>
        </p:grpSpPr>
        <p:pic>
          <p:nvPicPr>
            <p:cNvPr id="6" name="Picture 4" descr="Image result for prepare messages banner">
              <a:extLst>
                <a:ext uri="{FF2B5EF4-FFF2-40B4-BE49-F238E27FC236}">
                  <a16:creationId xmlns:a16="http://schemas.microsoft.com/office/drawing/2014/main" id="{18EEE81F-1ED3-431B-AE31-9BC910CD25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927"/>
            <a:stretch/>
          </p:blipFill>
          <p:spPr bwMode="auto">
            <a:xfrm>
              <a:off x="10804" y="5447692"/>
              <a:ext cx="12181196" cy="14103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789306D-511D-49F6-9727-CFF9064E984C}"/>
                </a:ext>
              </a:extLst>
            </p:cNvPr>
            <p:cNvSpPr txBox="1"/>
            <p:nvPr/>
          </p:nvSpPr>
          <p:spPr>
            <a:xfrm>
              <a:off x="10804" y="5712079"/>
              <a:ext cx="12170391" cy="923330"/>
            </a:xfrm>
            <a:prstGeom prst="rect">
              <a:avLst/>
            </a:prstGeom>
            <a:noFill/>
          </p:spPr>
          <p:txBody>
            <a:bodyPr wrap="square" rtlCol="0">
              <a:spAutoFit/>
            </a:bodyPr>
            <a:lstStyle/>
            <a:p>
              <a:r>
                <a:rPr lang="en-GB" sz="5400" dirty="0">
                  <a:solidFill>
                    <a:srgbClr val="002060"/>
                  </a:solidFill>
                  <a:latin typeface="Times New Roman" panose="02020603050405020304" pitchFamily="18" charset="0"/>
                  <a:cs typeface="Times New Roman" panose="02020603050405020304" pitchFamily="18" charset="0"/>
                </a:rPr>
                <a:t>We deliver messages. We do not give talks.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FF23F95-8647-49BC-A633-4B512C0CA34D}"/>
              </a:ext>
            </a:extLst>
          </p:cNvPr>
          <p:cNvSpPr>
            <a:spLocks noGrp="1" noChangeArrowheads="1"/>
          </p:cNvSpPr>
          <p:nvPr>
            <p:ph type="body" sz="half" idx="1"/>
          </p:nvPr>
        </p:nvSpPr>
        <p:spPr>
          <a:xfrm>
            <a:off x="0" y="707886"/>
            <a:ext cx="5181600" cy="4351338"/>
          </a:xfrm>
        </p:spPr>
        <p:txBody>
          <a:bodyPr>
            <a:normAutofit/>
          </a:bodyPr>
          <a:lstStyle/>
          <a:p>
            <a:r>
              <a:rPr lang="en-US" altLang="en-US" sz="3600" dirty="0">
                <a:solidFill>
                  <a:srgbClr val="FF3300"/>
                </a:solidFill>
                <a:latin typeface="DomBold BT" pitchFamily="66" charset="0"/>
              </a:rPr>
              <a:t>Prepare thoroughly</a:t>
            </a:r>
          </a:p>
          <a:p>
            <a:r>
              <a:rPr lang="en-US" altLang="en-US" sz="3600" dirty="0">
                <a:solidFill>
                  <a:srgbClr val="FF3300"/>
                </a:solidFill>
                <a:latin typeface="DomBold BT" pitchFamily="66" charset="0"/>
              </a:rPr>
              <a:t>Think theologically</a:t>
            </a:r>
          </a:p>
          <a:p>
            <a:r>
              <a:rPr lang="en-US" altLang="en-US" sz="3600" dirty="0">
                <a:solidFill>
                  <a:srgbClr val="FF3300"/>
                </a:solidFill>
                <a:latin typeface="DomBold BT" pitchFamily="66" charset="0"/>
              </a:rPr>
              <a:t>Arrange systematically</a:t>
            </a:r>
          </a:p>
        </p:txBody>
      </p:sp>
      <p:sp>
        <p:nvSpPr>
          <p:cNvPr id="9220" name="Rectangle 4">
            <a:extLst>
              <a:ext uri="{FF2B5EF4-FFF2-40B4-BE49-F238E27FC236}">
                <a16:creationId xmlns:a16="http://schemas.microsoft.com/office/drawing/2014/main" id="{3F18AC17-DFF6-4B41-B063-9C436143641E}"/>
              </a:ext>
            </a:extLst>
          </p:cNvPr>
          <p:cNvSpPr>
            <a:spLocks noGrp="1" noChangeArrowheads="1"/>
          </p:cNvSpPr>
          <p:nvPr>
            <p:ph type="body" sz="half" idx="2"/>
          </p:nvPr>
        </p:nvSpPr>
        <p:spPr>
          <a:xfrm>
            <a:off x="6096000" y="707886"/>
            <a:ext cx="6096000" cy="4114800"/>
          </a:xfrm>
        </p:spPr>
        <p:txBody>
          <a:bodyPr/>
          <a:lstStyle/>
          <a:p>
            <a:r>
              <a:rPr lang="en-US" altLang="en-US" dirty="0">
                <a:solidFill>
                  <a:schemeClr val="accent1">
                    <a:lumMod val="50000"/>
                  </a:schemeClr>
                </a:solidFill>
                <a:latin typeface="Arial" panose="020B0604020202020204" pitchFamily="34" charset="0"/>
              </a:rPr>
              <a:t>The Bible is not a jumble of sentences</a:t>
            </a:r>
          </a:p>
          <a:p>
            <a:r>
              <a:rPr lang="en-US" altLang="en-US" dirty="0">
                <a:solidFill>
                  <a:schemeClr val="accent1">
                    <a:lumMod val="50000"/>
                  </a:schemeClr>
                </a:solidFill>
                <a:latin typeface="Arial" panose="020B0604020202020204" pitchFamily="34" charset="0"/>
              </a:rPr>
              <a:t>A place for everything, and everything in its place!</a:t>
            </a:r>
          </a:p>
          <a:p>
            <a:r>
              <a:rPr lang="en-US" altLang="en-US" dirty="0">
                <a:solidFill>
                  <a:schemeClr val="accent1">
                    <a:lumMod val="50000"/>
                  </a:schemeClr>
                </a:solidFill>
                <a:latin typeface="Arial" panose="020B0604020202020204" pitchFamily="34" charset="0"/>
              </a:rPr>
              <a:t>Sermons are not running commentaries on a passage</a:t>
            </a:r>
          </a:p>
        </p:txBody>
      </p:sp>
      <p:sp>
        <p:nvSpPr>
          <p:cNvPr id="6" name="Rectangle 5">
            <a:extLst>
              <a:ext uri="{FF2B5EF4-FFF2-40B4-BE49-F238E27FC236}">
                <a16:creationId xmlns:a16="http://schemas.microsoft.com/office/drawing/2014/main" id="{3540A9AE-5A4A-4671-A8F4-40AA7C130527}"/>
              </a:ext>
            </a:extLst>
          </p:cNvPr>
          <p:cNvSpPr/>
          <p:nvPr/>
        </p:nvSpPr>
        <p:spPr>
          <a:xfrm>
            <a:off x="0" y="0"/>
            <a:ext cx="12192000" cy="707886"/>
          </a:xfrm>
          <a:prstGeom prst="rect">
            <a:avLst/>
          </a:prstGeom>
        </p:spPr>
        <p:txBody>
          <a:bodyPr wrap="square">
            <a:spAutoFit/>
          </a:bodyPr>
          <a:lstStyle/>
          <a:p>
            <a:r>
              <a:rPr lang="en-GB" sz="4000" dirty="0">
                <a:solidFill>
                  <a:schemeClr val="accent1">
                    <a:lumMod val="50000"/>
                  </a:schemeClr>
                </a:solidFill>
              </a:rPr>
              <a:t>A way of thinking as you prepare a message</a:t>
            </a:r>
          </a:p>
        </p:txBody>
      </p:sp>
      <p:grpSp>
        <p:nvGrpSpPr>
          <p:cNvPr id="5" name="Group 4">
            <a:extLst>
              <a:ext uri="{FF2B5EF4-FFF2-40B4-BE49-F238E27FC236}">
                <a16:creationId xmlns:a16="http://schemas.microsoft.com/office/drawing/2014/main" id="{DDEE0D7B-AFB8-46AA-BBC2-639584085581}"/>
              </a:ext>
            </a:extLst>
          </p:cNvPr>
          <p:cNvGrpSpPr/>
          <p:nvPr/>
        </p:nvGrpSpPr>
        <p:grpSpPr>
          <a:xfrm>
            <a:off x="10804" y="5447692"/>
            <a:ext cx="12181196" cy="1410307"/>
            <a:chOff x="10804" y="5447692"/>
            <a:chExt cx="12181196" cy="1410307"/>
          </a:xfrm>
        </p:grpSpPr>
        <p:pic>
          <p:nvPicPr>
            <p:cNvPr id="7" name="Picture 4" descr="Image result for prepare messages banner">
              <a:extLst>
                <a:ext uri="{FF2B5EF4-FFF2-40B4-BE49-F238E27FC236}">
                  <a16:creationId xmlns:a16="http://schemas.microsoft.com/office/drawing/2014/main" id="{EDB57438-76E0-44D9-8374-42A8E498D0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927"/>
            <a:stretch/>
          </p:blipFill>
          <p:spPr bwMode="auto">
            <a:xfrm>
              <a:off x="10804" y="5447692"/>
              <a:ext cx="12181196" cy="14103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E2B9E0C-D100-48E9-BB41-B72C2DA69C07}"/>
                </a:ext>
              </a:extLst>
            </p:cNvPr>
            <p:cNvSpPr txBox="1"/>
            <p:nvPr/>
          </p:nvSpPr>
          <p:spPr>
            <a:xfrm>
              <a:off x="10804" y="5712079"/>
              <a:ext cx="12170391" cy="923330"/>
            </a:xfrm>
            <a:prstGeom prst="rect">
              <a:avLst/>
            </a:prstGeom>
            <a:noFill/>
          </p:spPr>
          <p:txBody>
            <a:bodyPr wrap="square" rtlCol="0">
              <a:spAutoFit/>
            </a:bodyPr>
            <a:lstStyle/>
            <a:p>
              <a:r>
                <a:rPr lang="en-GB" sz="5400" dirty="0">
                  <a:solidFill>
                    <a:srgbClr val="002060"/>
                  </a:solidFill>
                  <a:latin typeface="Times New Roman" panose="02020603050405020304" pitchFamily="18" charset="0"/>
                  <a:cs typeface="Times New Roman" panose="02020603050405020304" pitchFamily="18" charset="0"/>
                </a:rPr>
                <a:t>We deliver messages. We do not give talks.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EFEA3FEB-C9AF-401D-A3A2-920B6476C18C}"/>
              </a:ext>
            </a:extLst>
          </p:cNvPr>
          <p:cNvSpPr>
            <a:spLocks noGrp="1" noChangeArrowheads="1"/>
          </p:cNvSpPr>
          <p:nvPr>
            <p:ph type="body" sz="half" idx="1"/>
          </p:nvPr>
        </p:nvSpPr>
        <p:spPr>
          <a:xfrm>
            <a:off x="0" y="732007"/>
            <a:ext cx="5181600" cy="4351338"/>
          </a:xfrm>
        </p:spPr>
        <p:txBody>
          <a:bodyPr>
            <a:normAutofit/>
          </a:bodyPr>
          <a:lstStyle/>
          <a:p>
            <a:r>
              <a:rPr lang="en-US" altLang="en-US" sz="3600" dirty="0">
                <a:solidFill>
                  <a:srgbClr val="FF3300"/>
                </a:solidFill>
                <a:latin typeface="DomBold BT" pitchFamily="66" charset="0"/>
              </a:rPr>
              <a:t>Prepare thoroughly</a:t>
            </a:r>
          </a:p>
          <a:p>
            <a:r>
              <a:rPr lang="en-US" altLang="en-US" sz="3600" dirty="0">
                <a:solidFill>
                  <a:srgbClr val="FF3300"/>
                </a:solidFill>
                <a:latin typeface="DomBold BT" pitchFamily="66" charset="0"/>
              </a:rPr>
              <a:t>Think theologically</a:t>
            </a:r>
          </a:p>
          <a:p>
            <a:r>
              <a:rPr lang="en-US" altLang="en-US" sz="3600" dirty="0">
                <a:solidFill>
                  <a:srgbClr val="FF3300"/>
                </a:solidFill>
                <a:latin typeface="DomBold BT" pitchFamily="66" charset="0"/>
              </a:rPr>
              <a:t>Arrange systematically</a:t>
            </a:r>
          </a:p>
          <a:p>
            <a:r>
              <a:rPr lang="en-US" altLang="en-US" sz="3600" dirty="0">
                <a:solidFill>
                  <a:srgbClr val="FF3300"/>
                </a:solidFill>
                <a:latin typeface="DomBold BT" pitchFamily="66" charset="0"/>
              </a:rPr>
              <a:t>Create imaginatively</a:t>
            </a:r>
          </a:p>
        </p:txBody>
      </p:sp>
      <p:sp>
        <p:nvSpPr>
          <p:cNvPr id="11268" name="Rectangle 4">
            <a:extLst>
              <a:ext uri="{FF2B5EF4-FFF2-40B4-BE49-F238E27FC236}">
                <a16:creationId xmlns:a16="http://schemas.microsoft.com/office/drawing/2014/main" id="{B868B59D-8A2B-435D-99FF-4962F4F6E913}"/>
              </a:ext>
            </a:extLst>
          </p:cNvPr>
          <p:cNvSpPr>
            <a:spLocks noGrp="1" noChangeArrowheads="1"/>
          </p:cNvSpPr>
          <p:nvPr>
            <p:ph type="body" sz="half" idx="2"/>
          </p:nvPr>
        </p:nvSpPr>
        <p:spPr>
          <a:xfrm>
            <a:off x="6096000" y="842986"/>
            <a:ext cx="6096000" cy="4351338"/>
          </a:xfrm>
        </p:spPr>
        <p:txBody>
          <a:bodyPr/>
          <a:lstStyle/>
          <a:p>
            <a:r>
              <a:rPr lang="en-US" altLang="en-US" dirty="0">
                <a:solidFill>
                  <a:schemeClr val="accent1">
                    <a:lumMod val="50000"/>
                  </a:schemeClr>
                </a:solidFill>
                <a:latin typeface="Arial" panose="020B0604020202020204" pitchFamily="34" charset="0"/>
              </a:rPr>
              <a:t>The personal element - “you” are in the message</a:t>
            </a:r>
          </a:p>
          <a:p>
            <a:r>
              <a:rPr lang="en-US" altLang="en-US" dirty="0">
                <a:solidFill>
                  <a:schemeClr val="accent1">
                    <a:lumMod val="50000"/>
                  </a:schemeClr>
                </a:solidFill>
                <a:latin typeface="Arial" panose="020B0604020202020204" pitchFamily="34" charset="0"/>
              </a:rPr>
              <a:t>This distinguishes the “café” from the “restaurant” in presentation terms</a:t>
            </a:r>
          </a:p>
          <a:p>
            <a:r>
              <a:rPr lang="en-US" altLang="en-US" b="1" i="1" dirty="0">
                <a:solidFill>
                  <a:schemeClr val="accent1">
                    <a:lumMod val="50000"/>
                  </a:schemeClr>
                </a:solidFill>
                <a:latin typeface="Arial" panose="020B0604020202020204" pitchFamily="34" charset="0"/>
              </a:rPr>
              <a:t>Learn</a:t>
            </a:r>
            <a:r>
              <a:rPr lang="en-US" altLang="en-US" dirty="0">
                <a:solidFill>
                  <a:schemeClr val="accent1">
                    <a:lumMod val="50000"/>
                  </a:schemeClr>
                </a:solidFill>
                <a:latin typeface="Arial" panose="020B0604020202020204" pitchFamily="34" charset="0"/>
              </a:rPr>
              <a:t> your skill - crafting sermons.</a:t>
            </a:r>
          </a:p>
        </p:txBody>
      </p:sp>
      <p:sp>
        <p:nvSpPr>
          <p:cNvPr id="5" name="Rectangle 4">
            <a:extLst>
              <a:ext uri="{FF2B5EF4-FFF2-40B4-BE49-F238E27FC236}">
                <a16:creationId xmlns:a16="http://schemas.microsoft.com/office/drawing/2014/main" id="{C37E9972-42AA-4A43-B007-073807BF5ED1}"/>
              </a:ext>
            </a:extLst>
          </p:cNvPr>
          <p:cNvSpPr/>
          <p:nvPr/>
        </p:nvSpPr>
        <p:spPr>
          <a:xfrm>
            <a:off x="0" y="0"/>
            <a:ext cx="12192000" cy="707886"/>
          </a:xfrm>
          <a:prstGeom prst="rect">
            <a:avLst/>
          </a:prstGeom>
        </p:spPr>
        <p:txBody>
          <a:bodyPr wrap="square">
            <a:spAutoFit/>
          </a:bodyPr>
          <a:lstStyle/>
          <a:p>
            <a:r>
              <a:rPr lang="en-GB" sz="4000" dirty="0">
                <a:solidFill>
                  <a:schemeClr val="accent1">
                    <a:lumMod val="50000"/>
                  </a:schemeClr>
                </a:solidFill>
              </a:rPr>
              <a:t>A way of thinking as you prepare a message</a:t>
            </a:r>
          </a:p>
        </p:txBody>
      </p:sp>
      <p:grpSp>
        <p:nvGrpSpPr>
          <p:cNvPr id="6" name="Group 5">
            <a:extLst>
              <a:ext uri="{FF2B5EF4-FFF2-40B4-BE49-F238E27FC236}">
                <a16:creationId xmlns:a16="http://schemas.microsoft.com/office/drawing/2014/main" id="{12C59244-BBA1-438B-87BF-B68B73A00CC1}"/>
              </a:ext>
            </a:extLst>
          </p:cNvPr>
          <p:cNvGrpSpPr/>
          <p:nvPr/>
        </p:nvGrpSpPr>
        <p:grpSpPr>
          <a:xfrm>
            <a:off x="10804" y="5447692"/>
            <a:ext cx="12181196" cy="1410307"/>
            <a:chOff x="10804" y="5447692"/>
            <a:chExt cx="12181196" cy="1410307"/>
          </a:xfrm>
        </p:grpSpPr>
        <p:pic>
          <p:nvPicPr>
            <p:cNvPr id="7" name="Picture 4" descr="Image result for prepare messages banner">
              <a:extLst>
                <a:ext uri="{FF2B5EF4-FFF2-40B4-BE49-F238E27FC236}">
                  <a16:creationId xmlns:a16="http://schemas.microsoft.com/office/drawing/2014/main" id="{E9834343-1443-4258-8093-5EE8DDB793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927"/>
            <a:stretch/>
          </p:blipFill>
          <p:spPr bwMode="auto">
            <a:xfrm>
              <a:off x="10804" y="5447692"/>
              <a:ext cx="12181196" cy="14103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7EDA83-8ED6-4ACF-AC51-2124BAE1E9F0}"/>
                </a:ext>
              </a:extLst>
            </p:cNvPr>
            <p:cNvSpPr txBox="1"/>
            <p:nvPr/>
          </p:nvSpPr>
          <p:spPr>
            <a:xfrm>
              <a:off x="10804" y="5712079"/>
              <a:ext cx="12170391" cy="923330"/>
            </a:xfrm>
            <a:prstGeom prst="rect">
              <a:avLst/>
            </a:prstGeom>
            <a:noFill/>
          </p:spPr>
          <p:txBody>
            <a:bodyPr wrap="square" rtlCol="0">
              <a:spAutoFit/>
            </a:bodyPr>
            <a:lstStyle/>
            <a:p>
              <a:r>
                <a:rPr lang="en-GB" sz="5400" dirty="0">
                  <a:solidFill>
                    <a:srgbClr val="002060"/>
                  </a:solidFill>
                  <a:latin typeface="Times New Roman" panose="02020603050405020304" pitchFamily="18" charset="0"/>
                  <a:cs typeface="Times New Roman" panose="02020603050405020304" pitchFamily="18" charset="0"/>
                </a:rPr>
                <a:t>We deliver messages. We do not give talks.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4021C6D4-54F8-410A-B7C2-4F94E62BEF4E}"/>
              </a:ext>
            </a:extLst>
          </p:cNvPr>
          <p:cNvSpPr>
            <a:spLocks noGrp="1" noChangeArrowheads="1"/>
          </p:cNvSpPr>
          <p:nvPr>
            <p:ph type="body" sz="half" idx="1"/>
          </p:nvPr>
        </p:nvSpPr>
        <p:spPr>
          <a:xfrm>
            <a:off x="0" y="732007"/>
            <a:ext cx="5181600" cy="4351338"/>
          </a:xfrm>
        </p:spPr>
        <p:txBody>
          <a:bodyPr>
            <a:normAutofit/>
          </a:bodyPr>
          <a:lstStyle/>
          <a:p>
            <a:r>
              <a:rPr lang="en-US" altLang="en-US" sz="3600" dirty="0">
                <a:solidFill>
                  <a:srgbClr val="FF3300"/>
                </a:solidFill>
                <a:latin typeface="DomBold BT" pitchFamily="66" charset="0"/>
              </a:rPr>
              <a:t>Prepare thoroughly</a:t>
            </a:r>
          </a:p>
          <a:p>
            <a:r>
              <a:rPr lang="en-US" altLang="en-US" sz="3600" dirty="0">
                <a:solidFill>
                  <a:srgbClr val="FF3300"/>
                </a:solidFill>
                <a:latin typeface="DomBold BT" pitchFamily="66" charset="0"/>
              </a:rPr>
              <a:t>Think theologically</a:t>
            </a:r>
          </a:p>
          <a:p>
            <a:r>
              <a:rPr lang="en-US" altLang="en-US" sz="3600" dirty="0">
                <a:solidFill>
                  <a:srgbClr val="FF3300"/>
                </a:solidFill>
                <a:latin typeface="DomBold BT" pitchFamily="66" charset="0"/>
              </a:rPr>
              <a:t>Arrange systematically</a:t>
            </a:r>
          </a:p>
          <a:p>
            <a:r>
              <a:rPr lang="en-US" altLang="en-US" sz="3600" dirty="0">
                <a:solidFill>
                  <a:srgbClr val="FF3300"/>
                </a:solidFill>
                <a:latin typeface="DomBold BT" pitchFamily="66" charset="0"/>
              </a:rPr>
              <a:t>Create imaginatively</a:t>
            </a:r>
          </a:p>
          <a:p>
            <a:r>
              <a:rPr lang="en-US" altLang="en-US" sz="3600" dirty="0">
                <a:solidFill>
                  <a:srgbClr val="FF3300"/>
                </a:solidFill>
                <a:latin typeface="DomBold BT" pitchFamily="66" charset="0"/>
              </a:rPr>
              <a:t>Illustrate carefully</a:t>
            </a:r>
          </a:p>
        </p:txBody>
      </p:sp>
      <p:sp>
        <p:nvSpPr>
          <p:cNvPr id="13316" name="Rectangle 4">
            <a:extLst>
              <a:ext uri="{FF2B5EF4-FFF2-40B4-BE49-F238E27FC236}">
                <a16:creationId xmlns:a16="http://schemas.microsoft.com/office/drawing/2014/main" id="{ACFE4115-C5F0-4F53-8034-691B04898BEB}"/>
              </a:ext>
            </a:extLst>
          </p:cNvPr>
          <p:cNvSpPr>
            <a:spLocks noGrp="1" noChangeArrowheads="1"/>
          </p:cNvSpPr>
          <p:nvPr>
            <p:ph type="body" sz="half" idx="2"/>
          </p:nvPr>
        </p:nvSpPr>
        <p:spPr>
          <a:xfrm>
            <a:off x="6096000" y="732007"/>
            <a:ext cx="6096000" cy="4351338"/>
          </a:xfrm>
        </p:spPr>
        <p:txBody>
          <a:bodyPr/>
          <a:lstStyle/>
          <a:p>
            <a:r>
              <a:rPr lang="en-US" altLang="en-US" dirty="0">
                <a:solidFill>
                  <a:schemeClr val="accent1">
                    <a:lumMod val="50000"/>
                  </a:schemeClr>
                </a:solidFill>
                <a:latin typeface="Arial" panose="020B0604020202020204" pitchFamily="34" charset="0"/>
              </a:rPr>
              <a:t>The sermon on the mount is 33% pictures</a:t>
            </a:r>
          </a:p>
          <a:p>
            <a:r>
              <a:rPr lang="en-US" altLang="en-US" dirty="0">
                <a:solidFill>
                  <a:schemeClr val="accent1">
                    <a:lumMod val="50000"/>
                  </a:schemeClr>
                </a:solidFill>
                <a:latin typeface="Arial" panose="020B0604020202020204" pitchFamily="34" charset="0"/>
              </a:rPr>
              <a:t>Visual aids make men’s eyes - ears. Illustration makes men’s ears - eyes</a:t>
            </a:r>
          </a:p>
          <a:p>
            <a:r>
              <a:rPr lang="en-US" altLang="en-US" dirty="0">
                <a:solidFill>
                  <a:schemeClr val="accent1">
                    <a:lumMod val="50000"/>
                  </a:schemeClr>
                </a:solidFill>
                <a:latin typeface="Arial" panose="020B0604020202020204" pitchFamily="34" charset="0"/>
              </a:rPr>
              <a:t>Avoid offence</a:t>
            </a:r>
            <a:r>
              <a:rPr lang="en-US" altLang="en-US">
                <a:solidFill>
                  <a:schemeClr val="accent1">
                    <a:lumMod val="50000"/>
                  </a:schemeClr>
                </a:solidFill>
                <a:latin typeface="Arial" panose="020B0604020202020204" pitchFamily="34" charset="0"/>
              </a:rPr>
              <a:t>, trivializing, </a:t>
            </a:r>
            <a:r>
              <a:rPr lang="en-US" altLang="en-US" dirty="0">
                <a:solidFill>
                  <a:schemeClr val="accent1">
                    <a:lumMod val="50000"/>
                  </a:schemeClr>
                </a:solidFill>
                <a:latin typeface="Arial" panose="020B0604020202020204" pitchFamily="34" charset="0"/>
              </a:rPr>
              <a:t>confusing...</a:t>
            </a:r>
          </a:p>
        </p:txBody>
      </p:sp>
      <p:sp>
        <p:nvSpPr>
          <p:cNvPr id="6" name="Rectangle 5">
            <a:extLst>
              <a:ext uri="{FF2B5EF4-FFF2-40B4-BE49-F238E27FC236}">
                <a16:creationId xmlns:a16="http://schemas.microsoft.com/office/drawing/2014/main" id="{E01647CF-92C7-4512-AFAE-404ED9E2BEEF}"/>
              </a:ext>
            </a:extLst>
          </p:cNvPr>
          <p:cNvSpPr/>
          <p:nvPr/>
        </p:nvSpPr>
        <p:spPr>
          <a:xfrm>
            <a:off x="0" y="0"/>
            <a:ext cx="12192000" cy="707886"/>
          </a:xfrm>
          <a:prstGeom prst="rect">
            <a:avLst/>
          </a:prstGeom>
        </p:spPr>
        <p:txBody>
          <a:bodyPr wrap="square">
            <a:spAutoFit/>
          </a:bodyPr>
          <a:lstStyle/>
          <a:p>
            <a:r>
              <a:rPr lang="en-GB" sz="4000" dirty="0">
                <a:solidFill>
                  <a:schemeClr val="accent1">
                    <a:lumMod val="50000"/>
                  </a:schemeClr>
                </a:solidFill>
              </a:rPr>
              <a:t>A way of thinking as you prepare a message</a:t>
            </a:r>
          </a:p>
        </p:txBody>
      </p:sp>
      <p:grpSp>
        <p:nvGrpSpPr>
          <p:cNvPr id="5" name="Group 4">
            <a:extLst>
              <a:ext uri="{FF2B5EF4-FFF2-40B4-BE49-F238E27FC236}">
                <a16:creationId xmlns:a16="http://schemas.microsoft.com/office/drawing/2014/main" id="{164E8F6E-C13D-471B-8398-B56A56F53531}"/>
              </a:ext>
            </a:extLst>
          </p:cNvPr>
          <p:cNvGrpSpPr/>
          <p:nvPr/>
        </p:nvGrpSpPr>
        <p:grpSpPr>
          <a:xfrm>
            <a:off x="10804" y="5447692"/>
            <a:ext cx="12181196" cy="1410307"/>
            <a:chOff x="10804" y="5447692"/>
            <a:chExt cx="12181196" cy="1410307"/>
          </a:xfrm>
        </p:grpSpPr>
        <p:pic>
          <p:nvPicPr>
            <p:cNvPr id="7" name="Picture 4" descr="Image result for prepare messages banner">
              <a:extLst>
                <a:ext uri="{FF2B5EF4-FFF2-40B4-BE49-F238E27FC236}">
                  <a16:creationId xmlns:a16="http://schemas.microsoft.com/office/drawing/2014/main" id="{381A87CB-31D1-4A32-BEF2-807BFA8879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927"/>
            <a:stretch/>
          </p:blipFill>
          <p:spPr bwMode="auto">
            <a:xfrm>
              <a:off x="10804" y="5447692"/>
              <a:ext cx="12181196" cy="14103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6F7BC8A-AD82-4556-8B8B-1479C7F20ACE}"/>
                </a:ext>
              </a:extLst>
            </p:cNvPr>
            <p:cNvSpPr txBox="1"/>
            <p:nvPr/>
          </p:nvSpPr>
          <p:spPr>
            <a:xfrm>
              <a:off x="10804" y="5712079"/>
              <a:ext cx="12170391" cy="923330"/>
            </a:xfrm>
            <a:prstGeom prst="rect">
              <a:avLst/>
            </a:prstGeom>
            <a:noFill/>
          </p:spPr>
          <p:txBody>
            <a:bodyPr wrap="square" rtlCol="0">
              <a:spAutoFit/>
            </a:bodyPr>
            <a:lstStyle/>
            <a:p>
              <a:r>
                <a:rPr lang="en-GB" sz="5400" dirty="0">
                  <a:solidFill>
                    <a:srgbClr val="002060"/>
                  </a:solidFill>
                  <a:latin typeface="Times New Roman" panose="02020603050405020304" pitchFamily="18" charset="0"/>
                  <a:cs typeface="Times New Roman" panose="02020603050405020304" pitchFamily="18" charset="0"/>
                </a:rPr>
                <a:t>We deliver messages. We do not give talks.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23589AE0-0584-4828-8EC0-7658D3885CBA}"/>
              </a:ext>
            </a:extLst>
          </p:cNvPr>
          <p:cNvSpPr>
            <a:spLocks noGrp="1" noChangeArrowheads="1"/>
          </p:cNvSpPr>
          <p:nvPr>
            <p:ph type="body" sz="half" idx="1"/>
          </p:nvPr>
        </p:nvSpPr>
        <p:spPr>
          <a:xfrm>
            <a:off x="0" y="707886"/>
            <a:ext cx="5181600" cy="4351338"/>
          </a:xfrm>
        </p:spPr>
        <p:txBody>
          <a:bodyPr>
            <a:normAutofit/>
          </a:bodyPr>
          <a:lstStyle/>
          <a:p>
            <a:r>
              <a:rPr lang="en-US" altLang="en-US" sz="3600" dirty="0">
                <a:solidFill>
                  <a:srgbClr val="FF3300"/>
                </a:solidFill>
                <a:latin typeface="DomBold BT" pitchFamily="66" charset="0"/>
              </a:rPr>
              <a:t>Prepare thoroughly</a:t>
            </a:r>
          </a:p>
          <a:p>
            <a:r>
              <a:rPr lang="en-US" altLang="en-US" sz="3600" dirty="0">
                <a:solidFill>
                  <a:srgbClr val="FF3300"/>
                </a:solidFill>
                <a:latin typeface="DomBold BT" pitchFamily="66" charset="0"/>
              </a:rPr>
              <a:t>Think theologically</a:t>
            </a:r>
          </a:p>
          <a:p>
            <a:r>
              <a:rPr lang="en-US" altLang="en-US" sz="3600" dirty="0">
                <a:solidFill>
                  <a:srgbClr val="FF3300"/>
                </a:solidFill>
                <a:latin typeface="DomBold BT" pitchFamily="66" charset="0"/>
              </a:rPr>
              <a:t>Arrange systematically</a:t>
            </a:r>
          </a:p>
          <a:p>
            <a:r>
              <a:rPr lang="en-US" altLang="en-US" sz="3600" dirty="0">
                <a:solidFill>
                  <a:srgbClr val="FF3300"/>
                </a:solidFill>
                <a:latin typeface="DomBold BT" pitchFamily="66" charset="0"/>
              </a:rPr>
              <a:t>Create imaginatively</a:t>
            </a:r>
          </a:p>
          <a:p>
            <a:r>
              <a:rPr lang="en-US" altLang="en-US" sz="3600" dirty="0">
                <a:solidFill>
                  <a:srgbClr val="FF3300"/>
                </a:solidFill>
                <a:latin typeface="DomBold BT" pitchFamily="66" charset="0"/>
              </a:rPr>
              <a:t>Illustrate carefully</a:t>
            </a:r>
          </a:p>
          <a:p>
            <a:r>
              <a:rPr lang="en-US" altLang="en-US" sz="3600" dirty="0">
                <a:solidFill>
                  <a:srgbClr val="FF3300"/>
                </a:solidFill>
                <a:latin typeface="DomBold BT" pitchFamily="66" charset="0"/>
              </a:rPr>
              <a:t>Apply accurately</a:t>
            </a:r>
          </a:p>
        </p:txBody>
      </p:sp>
      <p:sp>
        <p:nvSpPr>
          <p:cNvPr id="15364" name="Rectangle 4">
            <a:extLst>
              <a:ext uri="{FF2B5EF4-FFF2-40B4-BE49-F238E27FC236}">
                <a16:creationId xmlns:a16="http://schemas.microsoft.com/office/drawing/2014/main" id="{0620CBC2-D8BC-4F0D-A303-EAA66CD80293}"/>
              </a:ext>
            </a:extLst>
          </p:cNvPr>
          <p:cNvSpPr>
            <a:spLocks noGrp="1" noChangeArrowheads="1"/>
          </p:cNvSpPr>
          <p:nvPr>
            <p:ph type="body" sz="half" idx="2"/>
          </p:nvPr>
        </p:nvSpPr>
        <p:spPr>
          <a:xfrm>
            <a:off x="6096000" y="707886"/>
            <a:ext cx="6096000" cy="4114800"/>
          </a:xfrm>
        </p:spPr>
        <p:txBody>
          <a:bodyPr/>
          <a:lstStyle/>
          <a:p>
            <a:r>
              <a:rPr lang="en-US" altLang="en-US" dirty="0">
                <a:solidFill>
                  <a:schemeClr val="tx2">
                    <a:lumMod val="50000"/>
                  </a:schemeClr>
                </a:solidFill>
                <a:latin typeface="Arial" panose="020B0604020202020204" pitchFamily="34" charset="0"/>
              </a:rPr>
              <a:t>Our target - the conscience, the channel – the understanding.</a:t>
            </a:r>
          </a:p>
          <a:p>
            <a:r>
              <a:rPr lang="en-US" altLang="en-US" dirty="0">
                <a:solidFill>
                  <a:schemeClr val="tx2">
                    <a:lumMod val="50000"/>
                  </a:schemeClr>
                </a:solidFill>
                <a:latin typeface="Arial" panose="020B0604020202020204" pitchFamily="34" charset="0"/>
              </a:rPr>
              <a:t>Point the finger! (Metaphorically at least)</a:t>
            </a:r>
          </a:p>
          <a:p>
            <a:r>
              <a:rPr lang="en-US" altLang="en-US" dirty="0">
                <a:solidFill>
                  <a:schemeClr val="tx2">
                    <a:lumMod val="50000"/>
                  </a:schemeClr>
                </a:solidFill>
                <a:latin typeface="Arial" panose="020B0604020202020204" pitchFamily="34" charset="0"/>
              </a:rPr>
              <a:t>The goal is change</a:t>
            </a:r>
          </a:p>
        </p:txBody>
      </p:sp>
      <p:sp>
        <p:nvSpPr>
          <p:cNvPr id="6" name="Rectangle 5">
            <a:extLst>
              <a:ext uri="{FF2B5EF4-FFF2-40B4-BE49-F238E27FC236}">
                <a16:creationId xmlns:a16="http://schemas.microsoft.com/office/drawing/2014/main" id="{352FD9C0-4C96-4BA8-9B1E-158CC2F84028}"/>
              </a:ext>
            </a:extLst>
          </p:cNvPr>
          <p:cNvSpPr/>
          <p:nvPr/>
        </p:nvSpPr>
        <p:spPr>
          <a:xfrm>
            <a:off x="76200" y="0"/>
            <a:ext cx="12192000"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accent1">
                    <a:lumMod val="50000"/>
                  </a:schemeClr>
                </a:solidFill>
              </a:rPr>
              <a:t>A way of thinking as you prepare a message</a:t>
            </a:r>
          </a:p>
        </p:txBody>
      </p:sp>
      <p:grpSp>
        <p:nvGrpSpPr>
          <p:cNvPr id="7" name="Group 6">
            <a:extLst>
              <a:ext uri="{FF2B5EF4-FFF2-40B4-BE49-F238E27FC236}">
                <a16:creationId xmlns:a16="http://schemas.microsoft.com/office/drawing/2014/main" id="{1019893A-51A6-435C-8C25-E2CB4D161A0F}"/>
              </a:ext>
            </a:extLst>
          </p:cNvPr>
          <p:cNvGrpSpPr/>
          <p:nvPr/>
        </p:nvGrpSpPr>
        <p:grpSpPr>
          <a:xfrm>
            <a:off x="10804" y="5447692"/>
            <a:ext cx="12181196" cy="1410307"/>
            <a:chOff x="10804" y="5447692"/>
            <a:chExt cx="12181196" cy="1410307"/>
          </a:xfrm>
        </p:grpSpPr>
        <p:pic>
          <p:nvPicPr>
            <p:cNvPr id="8" name="Picture 4" descr="Image result for prepare messages banner">
              <a:extLst>
                <a:ext uri="{FF2B5EF4-FFF2-40B4-BE49-F238E27FC236}">
                  <a16:creationId xmlns:a16="http://schemas.microsoft.com/office/drawing/2014/main" id="{F34C13FA-4CF4-49CD-89BC-0B810E6399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927"/>
            <a:stretch/>
          </p:blipFill>
          <p:spPr bwMode="auto">
            <a:xfrm>
              <a:off x="10804" y="5447692"/>
              <a:ext cx="12181196" cy="14103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51111D-4A84-4C56-B2CE-CC5061C3495B}"/>
                </a:ext>
              </a:extLst>
            </p:cNvPr>
            <p:cNvSpPr txBox="1"/>
            <p:nvPr/>
          </p:nvSpPr>
          <p:spPr>
            <a:xfrm>
              <a:off x="10804" y="5712079"/>
              <a:ext cx="12170391" cy="923330"/>
            </a:xfrm>
            <a:prstGeom prst="rect">
              <a:avLst/>
            </a:prstGeom>
            <a:noFill/>
          </p:spPr>
          <p:txBody>
            <a:bodyPr wrap="square" rtlCol="0">
              <a:spAutoFit/>
            </a:bodyPr>
            <a:lstStyle/>
            <a:p>
              <a:r>
                <a:rPr lang="en-GB" sz="5400" dirty="0">
                  <a:solidFill>
                    <a:srgbClr val="002060"/>
                  </a:solidFill>
                  <a:latin typeface="Times New Roman" panose="02020603050405020304" pitchFamily="18" charset="0"/>
                  <a:cs typeface="Times New Roman" panose="02020603050405020304" pitchFamily="18" charset="0"/>
                </a:rPr>
                <a:t>We deliver messages. We do not give talks.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EFECDE6A-B827-4C49-A9C5-F2626D34992C}"/>
              </a:ext>
            </a:extLst>
          </p:cNvPr>
          <p:cNvSpPr>
            <a:spLocks noGrp="1" noChangeArrowheads="1"/>
          </p:cNvSpPr>
          <p:nvPr>
            <p:ph type="body" sz="half" idx="1"/>
          </p:nvPr>
        </p:nvSpPr>
        <p:spPr>
          <a:xfrm>
            <a:off x="0" y="707886"/>
            <a:ext cx="5181600" cy="4351338"/>
          </a:xfrm>
        </p:spPr>
        <p:txBody>
          <a:bodyPr>
            <a:normAutofit/>
          </a:bodyPr>
          <a:lstStyle/>
          <a:p>
            <a:r>
              <a:rPr lang="en-US" altLang="en-US" sz="3600" dirty="0">
                <a:solidFill>
                  <a:srgbClr val="FF3300"/>
                </a:solidFill>
                <a:latin typeface="DomBold BT" pitchFamily="66" charset="0"/>
              </a:rPr>
              <a:t>Prepare thoroughly</a:t>
            </a:r>
          </a:p>
          <a:p>
            <a:r>
              <a:rPr lang="en-US" altLang="en-US" sz="3600" dirty="0">
                <a:solidFill>
                  <a:srgbClr val="FF3300"/>
                </a:solidFill>
                <a:latin typeface="DomBold BT" pitchFamily="66" charset="0"/>
              </a:rPr>
              <a:t>Think theologically</a:t>
            </a:r>
          </a:p>
          <a:p>
            <a:r>
              <a:rPr lang="en-US" altLang="en-US" sz="3600" dirty="0">
                <a:solidFill>
                  <a:srgbClr val="FF3300"/>
                </a:solidFill>
                <a:latin typeface="DomBold BT" pitchFamily="66" charset="0"/>
              </a:rPr>
              <a:t>Arrange systematically</a:t>
            </a:r>
          </a:p>
          <a:p>
            <a:r>
              <a:rPr lang="en-US" altLang="en-US" sz="3600" dirty="0">
                <a:solidFill>
                  <a:srgbClr val="FF3300"/>
                </a:solidFill>
                <a:latin typeface="DomBold BT" pitchFamily="66" charset="0"/>
              </a:rPr>
              <a:t>Create imaginatively</a:t>
            </a:r>
          </a:p>
          <a:p>
            <a:r>
              <a:rPr lang="en-US" altLang="en-US" sz="3600" dirty="0">
                <a:solidFill>
                  <a:srgbClr val="FF3300"/>
                </a:solidFill>
                <a:latin typeface="DomBold BT" pitchFamily="66" charset="0"/>
              </a:rPr>
              <a:t>Illustrate carefully</a:t>
            </a:r>
          </a:p>
          <a:p>
            <a:r>
              <a:rPr lang="en-US" altLang="en-US" sz="3600" dirty="0">
                <a:solidFill>
                  <a:srgbClr val="FF3300"/>
                </a:solidFill>
                <a:latin typeface="DomBold BT" pitchFamily="66" charset="0"/>
              </a:rPr>
              <a:t>Apply accurately</a:t>
            </a:r>
          </a:p>
          <a:p>
            <a:r>
              <a:rPr lang="en-US" altLang="en-US" sz="3600" dirty="0">
                <a:solidFill>
                  <a:srgbClr val="FF3300"/>
                </a:solidFill>
                <a:latin typeface="DomBold BT" pitchFamily="66" charset="0"/>
              </a:rPr>
              <a:t>Conclude persuasively</a:t>
            </a:r>
          </a:p>
        </p:txBody>
      </p:sp>
      <p:sp>
        <p:nvSpPr>
          <p:cNvPr id="17412" name="Rectangle 4">
            <a:extLst>
              <a:ext uri="{FF2B5EF4-FFF2-40B4-BE49-F238E27FC236}">
                <a16:creationId xmlns:a16="http://schemas.microsoft.com/office/drawing/2014/main" id="{73B8A525-63E1-4C6A-8EF0-9DF7652F253B}"/>
              </a:ext>
            </a:extLst>
          </p:cNvPr>
          <p:cNvSpPr>
            <a:spLocks noGrp="1" noChangeArrowheads="1"/>
          </p:cNvSpPr>
          <p:nvPr>
            <p:ph type="body" sz="half" idx="2"/>
          </p:nvPr>
        </p:nvSpPr>
        <p:spPr>
          <a:xfrm>
            <a:off x="6096000" y="707886"/>
            <a:ext cx="6019800" cy="4114800"/>
          </a:xfrm>
        </p:spPr>
        <p:txBody>
          <a:bodyPr/>
          <a:lstStyle/>
          <a:p>
            <a:r>
              <a:rPr lang="en-US" altLang="en-US" dirty="0">
                <a:solidFill>
                  <a:schemeClr val="tx2">
                    <a:lumMod val="50000"/>
                  </a:schemeClr>
                </a:solidFill>
                <a:latin typeface="Arial" panose="020B0604020202020204" pitchFamily="34" charset="0"/>
              </a:rPr>
              <a:t>Emotion? Perhaps!</a:t>
            </a:r>
          </a:p>
          <a:p>
            <a:r>
              <a:rPr lang="en-US" altLang="en-US" dirty="0">
                <a:solidFill>
                  <a:schemeClr val="tx2">
                    <a:lumMod val="50000"/>
                  </a:schemeClr>
                </a:solidFill>
                <a:latin typeface="Arial" panose="020B0604020202020204" pitchFamily="34" charset="0"/>
              </a:rPr>
              <a:t>Persuasion appeals to the understanding: it gives reasons</a:t>
            </a:r>
          </a:p>
          <a:p>
            <a:r>
              <a:rPr lang="en-US" altLang="en-US" dirty="0">
                <a:solidFill>
                  <a:schemeClr val="tx2">
                    <a:lumMod val="50000"/>
                  </a:schemeClr>
                </a:solidFill>
                <a:latin typeface="Arial" panose="020B0604020202020204" pitchFamily="34" charset="0"/>
              </a:rPr>
              <a:t>“I implore”, “I beseech by the mercies of God”, “Come to me, all…”</a:t>
            </a:r>
          </a:p>
          <a:p>
            <a:endParaRPr lang="en-US" altLang="en-US" dirty="0">
              <a:solidFill>
                <a:schemeClr val="tx2">
                  <a:lumMod val="50000"/>
                </a:schemeClr>
              </a:solidFill>
              <a:latin typeface="Arial" panose="020B0604020202020204" pitchFamily="34" charset="0"/>
            </a:endParaRPr>
          </a:p>
        </p:txBody>
      </p:sp>
      <p:sp>
        <p:nvSpPr>
          <p:cNvPr id="6" name="Rectangle 5">
            <a:extLst>
              <a:ext uri="{FF2B5EF4-FFF2-40B4-BE49-F238E27FC236}">
                <a16:creationId xmlns:a16="http://schemas.microsoft.com/office/drawing/2014/main" id="{81298F89-7A43-4BF1-A98D-46EB45D7D044}"/>
              </a:ext>
            </a:extLst>
          </p:cNvPr>
          <p:cNvSpPr/>
          <p:nvPr/>
        </p:nvSpPr>
        <p:spPr>
          <a:xfrm>
            <a:off x="76200" y="0"/>
            <a:ext cx="12192000"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accent1">
                    <a:lumMod val="50000"/>
                  </a:schemeClr>
                </a:solidFill>
              </a:rPr>
              <a:t>A way of thinking as you prepare a message</a:t>
            </a:r>
          </a:p>
        </p:txBody>
      </p:sp>
      <p:grpSp>
        <p:nvGrpSpPr>
          <p:cNvPr id="7" name="Group 6">
            <a:extLst>
              <a:ext uri="{FF2B5EF4-FFF2-40B4-BE49-F238E27FC236}">
                <a16:creationId xmlns:a16="http://schemas.microsoft.com/office/drawing/2014/main" id="{FDFEDFA2-7DC6-4963-B234-83D4EB97DF3A}"/>
              </a:ext>
            </a:extLst>
          </p:cNvPr>
          <p:cNvGrpSpPr/>
          <p:nvPr/>
        </p:nvGrpSpPr>
        <p:grpSpPr>
          <a:xfrm>
            <a:off x="10804" y="5447692"/>
            <a:ext cx="12181196" cy="1410307"/>
            <a:chOff x="10804" y="5447692"/>
            <a:chExt cx="12181196" cy="1410307"/>
          </a:xfrm>
        </p:grpSpPr>
        <p:pic>
          <p:nvPicPr>
            <p:cNvPr id="8" name="Picture 4" descr="Image result for prepare messages banner">
              <a:extLst>
                <a:ext uri="{FF2B5EF4-FFF2-40B4-BE49-F238E27FC236}">
                  <a16:creationId xmlns:a16="http://schemas.microsoft.com/office/drawing/2014/main" id="{75150112-F7D3-4331-B69C-67E3EBCFC2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927"/>
            <a:stretch/>
          </p:blipFill>
          <p:spPr bwMode="auto">
            <a:xfrm>
              <a:off x="10804" y="5447692"/>
              <a:ext cx="12181196" cy="14103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EA342EC-39B7-43C1-B865-0A194D956A71}"/>
                </a:ext>
              </a:extLst>
            </p:cNvPr>
            <p:cNvSpPr txBox="1"/>
            <p:nvPr/>
          </p:nvSpPr>
          <p:spPr>
            <a:xfrm>
              <a:off x="10804" y="5712079"/>
              <a:ext cx="12170391" cy="923330"/>
            </a:xfrm>
            <a:prstGeom prst="rect">
              <a:avLst/>
            </a:prstGeom>
            <a:noFill/>
          </p:spPr>
          <p:txBody>
            <a:bodyPr wrap="square" rtlCol="0">
              <a:spAutoFit/>
            </a:bodyPr>
            <a:lstStyle/>
            <a:p>
              <a:r>
                <a:rPr lang="en-GB" sz="5400" dirty="0">
                  <a:solidFill>
                    <a:srgbClr val="002060"/>
                  </a:solidFill>
                  <a:latin typeface="Times New Roman" panose="02020603050405020304" pitchFamily="18" charset="0"/>
                  <a:cs typeface="Times New Roman" panose="02020603050405020304" pitchFamily="18" charset="0"/>
                </a:rPr>
                <a:t>We deliver messages. We do not give talks.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92A3772-A7B3-45E1-A9FC-42FE1FEE742C}"/>
              </a:ext>
            </a:extLst>
          </p:cNvPr>
          <p:cNvSpPr/>
          <p:nvPr/>
        </p:nvSpPr>
        <p:spPr>
          <a:xfrm>
            <a:off x="5557838" y="428625"/>
            <a:ext cx="1228725" cy="6029325"/>
          </a:xfrm>
          <a:custGeom>
            <a:avLst/>
            <a:gdLst>
              <a:gd name="connsiteX0" fmla="*/ 1228725 w 1228725"/>
              <a:gd name="connsiteY0" fmla="*/ 0 h 6029325"/>
              <a:gd name="connsiteX1" fmla="*/ 114300 w 1228725"/>
              <a:gd name="connsiteY1" fmla="*/ 1714500 h 6029325"/>
              <a:gd name="connsiteX2" fmla="*/ 785812 w 1228725"/>
              <a:gd name="connsiteY2" fmla="*/ 3614738 h 6029325"/>
              <a:gd name="connsiteX3" fmla="*/ 0 w 1228725"/>
              <a:gd name="connsiteY3" fmla="*/ 6029325 h 6029325"/>
              <a:gd name="connsiteX4" fmla="*/ 0 w 1228725"/>
              <a:gd name="connsiteY4" fmla="*/ 6029325 h 602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725" h="6029325">
                <a:moveTo>
                  <a:pt x="1228725" y="0"/>
                </a:moveTo>
                <a:cubicBezTo>
                  <a:pt x="708422" y="556022"/>
                  <a:pt x="188119" y="1112044"/>
                  <a:pt x="114300" y="1714500"/>
                </a:cubicBezTo>
                <a:cubicBezTo>
                  <a:pt x="40481" y="2316956"/>
                  <a:pt x="804862" y="2895601"/>
                  <a:pt x="785812" y="3614738"/>
                </a:cubicBezTo>
                <a:cubicBezTo>
                  <a:pt x="766762" y="4333875"/>
                  <a:pt x="0" y="6029325"/>
                  <a:pt x="0" y="6029325"/>
                </a:cubicBezTo>
                <a:lnTo>
                  <a:pt x="0" y="6029325"/>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F75354C-1208-45B0-A87E-29F2F8214C7F}"/>
              </a:ext>
            </a:extLst>
          </p:cNvPr>
          <p:cNvSpPr txBox="1"/>
          <p:nvPr/>
        </p:nvSpPr>
        <p:spPr>
          <a:xfrm>
            <a:off x="0" y="43904"/>
            <a:ext cx="5853112" cy="769441"/>
          </a:xfrm>
          <a:prstGeom prst="rect">
            <a:avLst/>
          </a:prstGeom>
          <a:noFill/>
        </p:spPr>
        <p:txBody>
          <a:bodyPr wrap="square" rtlCol="0">
            <a:spAutoFit/>
          </a:bodyPr>
          <a:lstStyle/>
          <a:p>
            <a:r>
              <a:rPr lang="en-GB" sz="4400" b="1" dirty="0">
                <a:solidFill>
                  <a:srgbClr val="FF0000"/>
                </a:solidFill>
              </a:rPr>
              <a:t>In the pulpit</a:t>
            </a:r>
          </a:p>
        </p:txBody>
      </p:sp>
      <p:sp>
        <p:nvSpPr>
          <p:cNvPr id="8" name="TextBox 7">
            <a:extLst>
              <a:ext uri="{FF2B5EF4-FFF2-40B4-BE49-F238E27FC236}">
                <a16:creationId xmlns:a16="http://schemas.microsoft.com/office/drawing/2014/main" id="{06DDC182-9952-4013-B4EE-7052ED2381CE}"/>
              </a:ext>
            </a:extLst>
          </p:cNvPr>
          <p:cNvSpPr txBox="1"/>
          <p:nvPr/>
        </p:nvSpPr>
        <p:spPr>
          <a:xfrm>
            <a:off x="6986588" y="39136"/>
            <a:ext cx="5205418" cy="769441"/>
          </a:xfrm>
          <a:prstGeom prst="rect">
            <a:avLst/>
          </a:prstGeom>
          <a:noFill/>
        </p:spPr>
        <p:txBody>
          <a:bodyPr wrap="square" rtlCol="0">
            <a:spAutoFit/>
          </a:bodyPr>
          <a:lstStyle/>
          <a:p>
            <a:r>
              <a:rPr lang="en-GB" sz="4400" b="1" dirty="0">
                <a:solidFill>
                  <a:srgbClr val="FF0000"/>
                </a:solidFill>
              </a:rPr>
              <a:t>On the pavement</a:t>
            </a:r>
          </a:p>
        </p:txBody>
      </p:sp>
      <p:sp>
        <p:nvSpPr>
          <p:cNvPr id="9" name="TextBox 8">
            <a:extLst>
              <a:ext uri="{FF2B5EF4-FFF2-40B4-BE49-F238E27FC236}">
                <a16:creationId xmlns:a16="http://schemas.microsoft.com/office/drawing/2014/main" id="{ABFB185F-8AA6-4FE2-B172-EF3F1702D247}"/>
              </a:ext>
            </a:extLst>
          </p:cNvPr>
          <p:cNvSpPr txBox="1"/>
          <p:nvPr/>
        </p:nvSpPr>
        <p:spPr>
          <a:xfrm>
            <a:off x="163773" y="1241946"/>
            <a:ext cx="5394065" cy="4031873"/>
          </a:xfrm>
          <a:prstGeom prst="rect">
            <a:avLst/>
          </a:prstGeom>
          <a:noFill/>
        </p:spPr>
        <p:txBody>
          <a:bodyPr wrap="square" rtlCol="0">
            <a:spAutoFit/>
          </a:bodyPr>
          <a:lstStyle/>
          <a:p>
            <a:r>
              <a:rPr lang="en-GB" sz="3200" dirty="0">
                <a:solidFill>
                  <a:schemeClr val="tx2">
                    <a:lumMod val="75000"/>
                  </a:schemeClr>
                </a:solidFill>
              </a:rPr>
              <a:t>Is this true?</a:t>
            </a:r>
          </a:p>
          <a:p>
            <a:endParaRPr lang="en-GB" sz="3200" dirty="0">
              <a:solidFill>
                <a:schemeClr val="tx2">
                  <a:lumMod val="75000"/>
                </a:schemeClr>
              </a:solidFill>
            </a:endParaRPr>
          </a:p>
          <a:p>
            <a:r>
              <a:rPr lang="en-GB" sz="3200" dirty="0">
                <a:solidFill>
                  <a:schemeClr val="tx2">
                    <a:lumMod val="75000"/>
                  </a:schemeClr>
                </a:solidFill>
              </a:rPr>
              <a:t>“If it isn’t in the passage, it needn’t be in the message!”</a:t>
            </a:r>
          </a:p>
          <a:p>
            <a:endParaRPr lang="en-GB" sz="3200" dirty="0">
              <a:solidFill>
                <a:schemeClr val="tx2">
                  <a:lumMod val="75000"/>
                </a:schemeClr>
              </a:solidFill>
            </a:endParaRPr>
          </a:p>
          <a:p>
            <a:r>
              <a:rPr lang="en-GB" sz="3200" dirty="0">
                <a:solidFill>
                  <a:schemeClr val="tx2">
                    <a:lumMod val="75000"/>
                  </a:schemeClr>
                </a:solidFill>
              </a:rPr>
              <a:t>“We can assume the people in church understand the basics of Christian teaching.”</a:t>
            </a:r>
          </a:p>
        </p:txBody>
      </p:sp>
      <p:sp>
        <p:nvSpPr>
          <p:cNvPr id="10" name="TextBox 9">
            <a:extLst>
              <a:ext uri="{FF2B5EF4-FFF2-40B4-BE49-F238E27FC236}">
                <a16:creationId xmlns:a16="http://schemas.microsoft.com/office/drawing/2014/main" id="{D93D46CA-E99A-4B67-840F-4445AEE0633A}"/>
              </a:ext>
            </a:extLst>
          </p:cNvPr>
          <p:cNvSpPr txBox="1"/>
          <p:nvPr/>
        </p:nvSpPr>
        <p:spPr>
          <a:xfrm>
            <a:off x="6454466" y="1241946"/>
            <a:ext cx="5394065" cy="5016758"/>
          </a:xfrm>
          <a:prstGeom prst="rect">
            <a:avLst/>
          </a:prstGeom>
          <a:noFill/>
        </p:spPr>
        <p:txBody>
          <a:bodyPr wrap="square" rtlCol="0">
            <a:spAutoFit/>
          </a:bodyPr>
          <a:lstStyle/>
          <a:p>
            <a:r>
              <a:rPr lang="en-GB" sz="3200" dirty="0">
                <a:solidFill>
                  <a:schemeClr val="tx2">
                    <a:lumMod val="75000"/>
                  </a:schemeClr>
                </a:solidFill>
              </a:rPr>
              <a:t>Is this true?</a:t>
            </a:r>
          </a:p>
          <a:p>
            <a:endParaRPr lang="en-GB" sz="3200" dirty="0">
              <a:solidFill>
                <a:schemeClr val="tx2">
                  <a:lumMod val="75000"/>
                </a:schemeClr>
              </a:solidFill>
            </a:endParaRPr>
          </a:p>
          <a:p>
            <a:r>
              <a:rPr lang="en-GB" sz="3200" dirty="0">
                <a:solidFill>
                  <a:schemeClr val="tx2">
                    <a:lumMod val="75000"/>
                  </a:schemeClr>
                </a:solidFill>
              </a:rPr>
              <a:t>“You can’t preach in the open air from a passage today because people don’t know their Bible, or its stories.”</a:t>
            </a:r>
          </a:p>
          <a:p>
            <a:endParaRPr lang="en-GB" sz="3200" dirty="0">
              <a:solidFill>
                <a:schemeClr val="tx2">
                  <a:lumMod val="75000"/>
                </a:schemeClr>
              </a:solidFill>
            </a:endParaRPr>
          </a:p>
          <a:p>
            <a:r>
              <a:rPr lang="en-GB" sz="3200" dirty="0">
                <a:solidFill>
                  <a:schemeClr val="tx2">
                    <a:lumMod val="75000"/>
                  </a:schemeClr>
                </a:solidFill>
              </a:rPr>
              <a:t>“Most messages need to address the evidence for God, creation, the Bible or Jesus.”</a:t>
            </a:r>
          </a:p>
        </p:txBody>
      </p:sp>
    </p:spTree>
    <p:extLst>
      <p:ext uri="{BB962C8B-B14F-4D97-AF65-F5344CB8AC3E}">
        <p14:creationId xmlns:p14="http://schemas.microsoft.com/office/powerpoint/2010/main" val="284170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97FEF9-3279-4D6A-85E1-779AE240FFE6}"/>
              </a:ext>
            </a:extLst>
          </p:cNvPr>
          <p:cNvSpPr txBox="1"/>
          <p:nvPr/>
        </p:nvSpPr>
        <p:spPr>
          <a:xfrm>
            <a:off x="163773" y="1460310"/>
            <a:ext cx="11778018" cy="4154984"/>
          </a:xfrm>
          <a:prstGeom prst="rect">
            <a:avLst/>
          </a:prstGeom>
          <a:noFill/>
        </p:spPr>
        <p:txBody>
          <a:bodyPr wrap="square" rtlCol="0">
            <a:spAutoFit/>
          </a:bodyPr>
          <a:lstStyle/>
          <a:p>
            <a:r>
              <a:rPr lang="en-GB" sz="2400" dirty="0">
                <a:solidFill>
                  <a:srgbClr val="FF0000"/>
                </a:solidFill>
                <a:latin typeface="Trebuchet MS" panose="020B0603020202020204" pitchFamily="34" charset="0"/>
              </a:rPr>
              <a:t>9.30 – 10.00		Coffee served</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10.00 - 10:45      	David Harding 	Before we get started.</a:t>
            </a:r>
            <a:br>
              <a:rPr lang="en-GB" sz="2400" b="1" dirty="0">
                <a:latin typeface="Trebuchet MS" panose="020B0603020202020204" pitchFamily="34" charset="0"/>
              </a:rPr>
            </a:br>
            <a:r>
              <a:rPr lang="en-GB" sz="2400" dirty="0">
                <a:solidFill>
                  <a:srgbClr val="FF0000"/>
                </a:solidFill>
                <a:latin typeface="Trebuchet MS" panose="020B0603020202020204" pitchFamily="34" charset="0"/>
              </a:rPr>
              <a:t>10.45 – 11.00     	Coffee</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11.00  - 11.45     	David Gayton  	The story of redemption and preaching #1</a:t>
            </a:r>
          </a:p>
          <a:p>
            <a:r>
              <a:rPr lang="en-GB" sz="2400" dirty="0">
                <a:solidFill>
                  <a:srgbClr val="FF0000"/>
                </a:solidFill>
                <a:latin typeface="Trebuchet MS" panose="020B0603020202020204" pitchFamily="34" charset="0"/>
              </a:rPr>
              <a:t>11.45 – 12.00     	Cold drinks available</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12.00 – 12.45     	David Harding 	Passages and messages</a:t>
            </a:r>
            <a:br>
              <a:rPr lang="en-GB" sz="2400" b="1" dirty="0">
                <a:solidFill>
                  <a:srgbClr val="002060"/>
                </a:solidFill>
                <a:latin typeface="Trebuchet MS" panose="020B0603020202020204" pitchFamily="34" charset="0"/>
              </a:rPr>
            </a:br>
            <a:r>
              <a:rPr lang="en-GB" sz="2400" dirty="0">
                <a:solidFill>
                  <a:srgbClr val="FF0000"/>
                </a:solidFill>
                <a:latin typeface="Trebuchet MS" panose="020B0603020202020204" pitchFamily="34" charset="0"/>
              </a:rPr>
              <a:t>12.45 – 1:30       	Lunch</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1.30 – 2:15         	David Gayton 	The story of redemption and preaching #2</a:t>
            </a:r>
            <a:br>
              <a:rPr lang="en-GB" sz="2400" b="1" dirty="0">
                <a:solidFill>
                  <a:srgbClr val="002060"/>
                </a:solidFill>
                <a:latin typeface="Trebuchet MS" panose="020B0603020202020204" pitchFamily="34" charset="0"/>
              </a:rPr>
            </a:br>
            <a:r>
              <a:rPr lang="en-GB" sz="2400" dirty="0">
                <a:solidFill>
                  <a:srgbClr val="FF0000"/>
                </a:solidFill>
                <a:latin typeface="Trebuchet MS" panose="020B0603020202020204" pitchFamily="34" charset="0"/>
              </a:rPr>
              <a:t>2:15 – 2.30          	Coffee</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2.30 – 3:00          	David Harding	Getting to the point</a:t>
            </a:r>
            <a:br>
              <a:rPr lang="en-GB" sz="2400" b="1" dirty="0">
                <a:solidFill>
                  <a:srgbClr val="002060"/>
                </a:solidFill>
                <a:latin typeface="Trebuchet MS" panose="020B0603020202020204" pitchFamily="34" charset="0"/>
              </a:rPr>
            </a:br>
            <a:r>
              <a:rPr lang="en-GB" sz="2400" b="1" dirty="0">
                <a:solidFill>
                  <a:srgbClr val="002060"/>
                </a:solidFill>
                <a:latin typeface="Trebuchet MS" panose="020B0603020202020204" pitchFamily="34" charset="0"/>
              </a:rPr>
              <a:t>3.00 – 3.30 		Question Time</a:t>
            </a:r>
          </a:p>
        </p:txBody>
      </p:sp>
      <p:sp>
        <p:nvSpPr>
          <p:cNvPr id="5" name="TextBox 4">
            <a:extLst>
              <a:ext uri="{FF2B5EF4-FFF2-40B4-BE49-F238E27FC236}">
                <a16:creationId xmlns:a16="http://schemas.microsoft.com/office/drawing/2014/main" id="{F7D9B18C-8D2A-46C2-8FA2-0D8BF4211742}"/>
              </a:ext>
            </a:extLst>
          </p:cNvPr>
          <p:cNvSpPr txBox="1"/>
          <p:nvPr/>
        </p:nvSpPr>
        <p:spPr>
          <a:xfrm>
            <a:off x="163773" y="204716"/>
            <a:ext cx="11887200" cy="1107996"/>
          </a:xfrm>
          <a:prstGeom prst="rect">
            <a:avLst/>
          </a:prstGeom>
          <a:noFill/>
        </p:spPr>
        <p:txBody>
          <a:bodyPr wrap="square" rtlCol="0">
            <a:spAutoFit/>
          </a:bodyPr>
          <a:lstStyle/>
          <a:p>
            <a:pPr algn="ctr"/>
            <a:r>
              <a:rPr lang="en-GB" sz="6600" b="1" dirty="0">
                <a:solidFill>
                  <a:schemeClr val="tx2">
                    <a:lumMod val="50000"/>
                  </a:schemeClr>
                </a:solidFill>
                <a:latin typeface="Trebuchet MS" panose="020B0603020202020204" pitchFamily="34" charset="0"/>
              </a:rPr>
              <a:t>Handling the Word</a:t>
            </a:r>
          </a:p>
        </p:txBody>
      </p:sp>
    </p:spTree>
    <p:extLst>
      <p:ext uri="{BB962C8B-B14F-4D97-AF65-F5344CB8AC3E}">
        <p14:creationId xmlns:p14="http://schemas.microsoft.com/office/powerpoint/2010/main" val="286320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B9F079-E7E3-41D7-9CFF-8A8C00EEC1DC}"/>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Before we get started</a:t>
            </a:r>
            <a:endParaRPr lang="en-GB" sz="3600" dirty="0"/>
          </a:p>
        </p:txBody>
      </p:sp>
      <p:sp>
        <p:nvSpPr>
          <p:cNvPr id="3" name="TextBox 2">
            <a:extLst>
              <a:ext uri="{FF2B5EF4-FFF2-40B4-BE49-F238E27FC236}">
                <a16:creationId xmlns:a16="http://schemas.microsoft.com/office/drawing/2014/main" id="{B3258FAB-9C72-4E07-B88E-586C87922B46}"/>
              </a:ext>
            </a:extLst>
          </p:cNvPr>
          <p:cNvSpPr txBox="1"/>
          <p:nvPr/>
        </p:nvSpPr>
        <p:spPr>
          <a:xfrm>
            <a:off x="0" y="587697"/>
            <a:ext cx="12192000" cy="2062103"/>
          </a:xfrm>
          <a:prstGeom prst="rect">
            <a:avLst/>
          </a:prstGeom>
          <a:noFill/>
        </p:spPr>
        <p:txBody>
          <a:bodyPr wrap="square" rtlCol="0">
            <a:spAutoFit/>
          </a:bodyPr>
          <a:lstStyle/>
          <a:p>
            <a:pPr marL="514350" indent="-514350">
              <a:buAutoNum type="arabicPeriod"/>
            </a:pPr>
            <a:r>
              <a:rPr lang="en-GB" sz="3200" dirty="0">
                <a:solidFill>
                  <a:srgbClr val="FF0000"/>
                </a:solidFill>
              </a:rPr>
              <a:t>A way of thinking about the Scripture</a:t>
            </a:r>
            <a:endParaRPr lang="en-GB" sz="3200" i="1" dirty="0">
              <a:solidFill>
                <a:srgbClr val="FF0000"/>
              </a:solidFill>
            </a:endParaRPr>
          </a:p>
          <a:p>
            <a:pPr marL="514350" indent="-514350">
              <a:buAutoNum type="arabicPeriod"/>
            </a:pPr>
            <a:r>
              <a:rPr lang="en-GB" sz="3200" dirty="0">
                <a:solidFill>
                  <a:srgbClr val="FF0000"/>
                </a:solidFill>
              </a:rPr>
              <a:t>A way of thinking as you prepare a message</a:t>
            </a:r>
          </a:p>
          <a:p>
            <a:pPr marL="514350" indent="-514350">
              <a:buAutoNum type="arabicPeriod"/>
            </a:pPr>
            <a:r>
              <a:rPr lang="en-GB" sz="3200" dirty="0">
                <a:solidFill>
                  <a:srgbClr val="FF0000"/>
                </a:solidFill>
              </a:rPr>
              <a:t>A way of thinking about what should be in every message</a:t>
            </a:r>
          </a:p>
          <a:p>
            <a:pPr marL="514350" indent="-514350">
              <a:buAutoNum type="arabicPeriod"/>
            </a:pPr>
            <a:r>
              <a:rPr lang="en-GB" sz="3200" dirty="0">
                <a:solidFill>
                  <a:srgbClr val="FF0000"/>
                </a:solidFill>
              </a:rPr>
              <a:t>Getting started… </a:t>
            </a:r>
          </a:p>
        </p:txBody>
      </p:sp>
      <p:sp>
        <p:nvSpPr>
          <p:cNvPr id="4" name="TextBox 3">
            <a:extLst>
              <a:ext uri="{FF2B5EF4-FFF2-40B4-BE49-F238E27FC236}">
                <a16:creationId xmlns:a16="http://schemas.microsoft.com/office/drawing/2014/main" id="{8A020F10-0912-4348-93E0-AB9755DE7331}"/>
              </a:ext>
            </a:extLst>
          </p:cNvPr>
          <p:cNvSpPr txBox="1"/>
          <p:nvPr/>
        </p:nvSpPr>
        <p:spPr>
          <a:xfrm>
            <a:off x="0" y="2564071"/>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E4BA492-CBAE-4F32-A159-6F8DC0867D6C}"/>
              </a:ext>
            </a:extLst>
          </p:cNvPr>
          <p:cNvSpPr txBox="1"/>
          <p:nvPr/>
        </p:nvSpPr>
        <p:spPr>
          <a:xfrm>
            <a:off x="0" y="3153256"/>
            <a:ext cx="8001000" cy="1077218"/>
          </a:xfrm>
          <a:prstGeom prst="rect">
            <a:avLst/>
          </a:prstGeom>
          <a:noFill/>
        </p:spPr>
        <p:txBody>
          <a:bodyPr wrap="square" rtlCol="0">
            <a:spAutoFit/>
          </a:bodyPr>
          <a:lstStyle/>
          <a:p>
            <a:pPr marL="342900" indent="-342900">
              <a:buAutoNum type="arabicPeriod"/>
            </a:pPr>
            <a:r>
              <a:rPr lang="en-GB" sz="3200" dirty="0">
                <a:solidFill>
                  <a:srgbClr val="FF0000"/>
                </a:solidFill>
              </a:rPr>
              <a:t>To everything there is a purpose…</a:t>
            </a:r>
          </a:p>
          <a:p>
            <a:pPr marL="342900" indent="-342900">
              <a:buAutoNum type="arabicPeriod"/>
            </a:pPr>
            <a:r>
              <a:rPr lang="en-GB" sz="3200" dirty="0">
                <a:solidFill>
                  <a:srgbClr val="FF0000"/>
                </a:solidFill>
              </a:rPr>
              <a:t>Purpose, progress and paragraphs…</a:t>
            </a:r>
          </a:p>
        </p:txBody>
      </p:sp>
      <p:sp>
        <p:nvSpPr>
          <p:cNvPr id="6" name="TextBox 5">
            <a:extLst>
              <a:ext uri="{FF2B5EF4-FFF2-40B4-BE49-F238E27FC236}">
                <a16:creationId xmlns:a16="http://schemas.microsoft.com/office/drawing/2014/main" id="{2367ED00-D665-4015-971F-5D80E128B16D}"/>
              </a:ext>
            </a:extLst>
          </p:cNvPr>
          <p:cNvSpPr txBox="1"/>
          <p:nvPr/>
        </p:nvSpPr>
        <p:spPr>
          <a:xfrm>
            <a:off x="9520" y="4343149"/>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endParaRPr lang="en-GB" sz="3600" dirty="0"/>
          </a:p>
        </p:txBody>
      </p:sp>
      <p:sp>
        <p:nvSpPr>
          <p:cNvPr id="7" name="TextBox 6">
            <a:extLst>
              <a:ext uri="{FF2B5EF4-FFF2-40B4-BE49-F238E27FC236}">
                <a16:creationId xmlns:a16="http://schemas.microsoft.com/office/drawing/2014/main" id="{D29659B0-3739-417E-8014-2277EAE540D9}"/>
              </a:ext>
            </a:extLst>
          </p:cNvPr>
          <p:cNvSpPr txBox="1"/>
          <p:nvPr/>
        </p:nvSpPr>
        <p:spPr>
          <a:xfrm>
            <a:off x="9520" y="4903751"/>
            <a:ext cx="8001000" cy="1569660"/>
          </a:xfrm>
          <a:prstGeom prst="rect">
            <a:avLst/>
          </a:prstGeom>
          <a:noFill/>
        </p:spPr>
        <p:txBody>
          <a:bodyPr wrap="square" rtlCol="0">
            <a:spAutoFit/>
          </a:bodyPr>
          <a:lstStyle/>
          <a:p>
            <a:pPr marL="342900" indent="-342900">
              <a:buFontTx/>
              <a:buAutoNum type="arabicPeriod"/>
            </a:pPr>
            <a:r>
              <a:rPr lang="en-GB" sz="3200" dirty="0">
                <a:solidFill>
                  <a:srgbClr val="FF0000"/>
                </a:solidFill>
              </a:rPr>
              <a:t>Here and now, not there and then…</a:t>
            </a:r>
          </a:p>
          <a:p>
            <a:pPr marL="342900" indent="-342900">
              <a:buAutoNum type="arabicPeriod"/>
            </a:pPr>
            <a:r>
              <a:rPr lang="en-GB" sz="3200" dirty="0">
                <a:solidFill>
                  <a:srgbClr val="FF0000"/>
                </a:solidFill>
              </a:rPr>
              <a:t>We’re busy going nowhere…</a:t>
            </a:r>
          </a:p>
          <a:p>
            <a:pPr marL="342900" indent="-342900">
              <a:buAutoNum type="arabicPeriod"/>
            </a:pPr>
            <a:r>
              <a:rPr lang="en-GB" sz="3200" dirty="0">
                <a:solidFill>
                  <a:srgbClr val="FF0000"/>
                </a:solidFill>
              </a:rPr>
              <a:t>Persuasion</a:t>
            </a:r>
          </a:p>
        </p:txBody>
      </p:sp>
    </p:spTree>
    <p:extLst>
      <p:ext uri="{BB962C8B-B14F-4D97-AF65-F5344CB8AC3E}">
        <p14:creationId xmlns:p14="http://schemas.microsoft.com/office/powerpoint/2010/main" val="3912357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0F5F-E2CE-438C-9624-4EC25C9DEA0D}"/>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3" name="TextBox 2">
            <a:extLst>
              <a:ext uri="{FF2B5EF4-FFF2-40B4-BE49-F238E27FC236}">
                <a16:creationId xmlns:a16="http://schemas.microsoft.com/office/drawing/2014/main" id="{FDC92594-75C0-463D-982B-2DE9BC2B0026}"/>
              </a:ext>
            </a:extLst>
          </p:cNvPr>
          <p:cNvSpPr txBox="1"/>
          <p:nvPr/>
        </p:nvSpPr>
        <p:spPr>
          <a:xfrm>
            <a:off x="0" y="546534"/>
            <a:ext cx="8001000" cy="584775"/>
          </a:xfrm>
          <a:prstGeom prst="rect">
            <a:avLst/>
          </a:prstGeom>
          <a:noFill/>
        </p:spPr>
        <p:txBody>
          <a:bodyPr wrap="square" rtlCol="0">
            <a:spAutoFit/>
          </a:bodyPr>
          <a:lstStyle/>
          <a:p>
            <a:r>
              <a:rPr lang="en-GB" sz="3200" dirty="0">
                <a:solidFill>
                  <a:srgbClr val="FF0000"/>
                </a:solidFill>
              </a:rPr>
              <a:t>To everything there is a purpose…</a:t>
            </a:r>
          </a:p>
        </p:txBody>
      </p:sp>
    </p:spTree>
    <p:extLst>
      <p:ext uri="{BB962C8B-B14F-4D97-AF65-F5344CB8AC3E}">
        <p14:creationId xmlns:p14="http://schemas.microsoft.com/office/powerpoint/2010/main" val="380968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B9F079-E7E3-41D7-9CFF-8A8C00EEC1DC}"/>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Before we get started</a:t>
            </a:r>
            <a:endParaRPr lang="en-GB" sz="3600" dirty="0"/>
          </a:p>
        </p:txBody>
      </p:sp>
      <p:sp>
        <p:nvSpPr>
          <p:cNvPr id="3" name="TextBox 2">
            <a:extLst>
              <a:ext uri="{FF2B5EF4-FFF2-40B4-BE49-F238E27FC236}">
                <a16:creationId xmlns:a16="http://schemas.microsoft.com/office/drawing/2014/main" id="{B3258FAB-9C72-4E07-B88E-586C87922B46}"/>
              </a:ext>
            </a:extLst>
          </p:cNvPr>
          <p:cNvSpPr txBox="1"/>
          <p:nvPr/>
        </p:nvSpPr>
        <p:spPr>
          <a:xfrm>
            <a:off x="0" y="587697"/>
            <a:ext cx="12192000" cy="2062103"/>
          </a:xfrm>
          <a:prstGeom prst="rect">
            <a:avLst/>
          </a:prstGeom>
          <a:noFill/>
        </p:spPr>
        <p:txBody>
          <a:bodyPr wrap="square" rtlCol="0">
            <a:spAutoFit/>
          </a:bodyPr>
          <a:lstStyle/>
          <a:p>
            <a:pPr marL="514350" indent="-514350">
              <a:buAutoNum type="arabicPeriod"/>
            </a:pPr>
            <a:r>
              <a:rPr lang="en-GB" sz="3200" dirty="0">
                <a:solidFill>
                  <a:srgbClr val="FF0000"/>
                </a:solidFill>
              </a:rPr>
              <a:t>A way of thinking about the Scripture</a:t>
            </a:r>
            <a:endParaRPr lang="en-GB" sz="3200" i="1" dirty="0">
              <a:solidFill>
                <a:srgbClr val="FF0000"/>
              </a:solidFill>
            </a:endParaRPr>
          </a:p>
          <a:p>
            <a:pPr marL="514350" indent="-514350">
              <a:buAutoNum type="arabicPeriod"/>
            </a:pPr>
            <a:r>
              <a:rPr lang="en-GB" sz="3200" dirty="0">
                <a:solidFill>
                  <a:srgbClr val="FF0000"/>
                </a:solidFill>
              </a:rPr>
              <a:t>A way of thinking as you prepare a message</a:t>
            </a:r>
          </a:p>
          <a:p>
            <a:pPr marL="514350" indent="-514350">
              <a:buAutoNum type="arabicPeriod"/>
            </a:pPr>
            <a:r>
              <a:rPr lang="en-GB" sz="3200" dirty="0">
                <a:solidFill>
                  <a:srgbClr val="FF0000"/>
                </a:solidFill>
              </a:rPr>
              <a:t>A way of thinking about what should be in every message</a:t>
            </a:r>
          </a:p>
          <a:p>
            <a:pPr marL="514350" indent="-514350">
              <a:buAutoNum type="arabicPeriod"/>
            </a:pPr>
            <a:r>
              <a:rPr lang="en-GB" sz="3200" dirty="0">
                <a:solidFill>
                  <a:srgbClr val="FF0000"/>
                </a:solidFill>
              </a:rPr>
              <a:t>Getting started… </a:t>
            </a:r>
          </a:p>
        </p:txBody>
      </p:sp>
      <p:sp>
        <p:nvSpPr>
          <p:cNvPr id="4" name="TextBox 3">
            <a:extLst>
              <a:ext uri="{FF2B5EF4-FFF2-40B4-BE49-F238E27FC236}">
                <a16:creationId xmlns:a16="http://schemas.microsoft.com/office/drawing/2014/main" id="{8A020F10-0912-4348-93E0-AB9755DE7331}"/>
              </a:ext>
            </a:extLst>
          </p:cNvPr>
          <p:cNvSpPr txBox="1"/>
          <p:nvPr/>
        </p:nvSpPr>
        <p:spPr>
          <a:xfrm>
            <a:off x="0" y="2564071"/>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E4BA492-CBAE-4F32-A159-6F8DC0867D6C}"/>
              </a:ext>
            </a:extLst>
          </p:cNvPr>
          <p:cNvSpPr txBox="1"/>
          <p:nvPr/>
        </p:nvSpPr>
        <p:spPr>
          <a:xfrm>
            <a:off x="0" y="3153256"/>
            <a:ext cx="8001000" cy="1077218"/>
          </a:xfrm>
          <a:prstGeom prst="rect">
            <a:avLst/>
          </a:prstGeom>
          <a:noFill/>
        </p:spPr>
        <p:txBody>
          <a:bodyPr wrap="square" rtlCol="0">
            <a:spAutoFit/>
          </a:bodyPr>
          <a:lstStyle/>
          <a:p>
            <a:pPr marL="342900" indent="-342900">
              <a:buAutoNum type="arabicPeriod"/>
            </a:pPr>
            <a:r>
              <a:rPr lang="en-GB" sz="3200" dirty="0">
                <a:solidFill>
                  <a:srgbClr val="FF0000"/>
                </a:solidFill>
              </a:rPr>
              <a:t>To everything there is a purpose…</a:t>
            </a:r>
          </a:p>
          <a:p>
            <a:pPr marL="342900" indent="-342900">
              <a:buAutoNum type="arabicPeriod"/>
            </a:pPr>
            <a:r>
              <a:rPr lang="en-GB" sz="3200" dirty="0">
                <a:solidFill>
                  <a:srgbClr val="FF0000"/>
                </a:solidFill>
              </a:rPr>
              <a:t>Purpose, progress and paragraphs…</a:t>
            </a:r>
          </a:p>
        </p:txBody>
      </p:sp>
      <p:sp>
        <p:nvSpPr>
          <p:cNvPr id="6" name="TextBox 5">
            <a:extLst>
              <a:ext uri="{FF2B5EF4-FFF2-40B4-BE49-F238E27FC236}">
                <a16:creationId xmlns:a16="http://schemas.microsoft.com/office/drawing/2014/main" id="{2367ED00-D665-4015-971F-5D80E128B16D}"/>
              </a:ext>
            </a:extLst>
          </p:cNvPr>
          <p:cNvSpPr txBox="1"/>
          <p:nvPr/>
        </p:nvSpPr>
        <p:spPr>
          <a:xfrm>
            <a:off x="9520" y="4343149"/>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endParaRPr lang="en-GB" sz="3600" dirty="0"/>
          </a:p>
        </p:txBody>
      </p:sp>
      <p:sp>
        <p:nvSpPr>
          <p:cNvPr id="7" name="TextBox 6">
            <a:extLst>
              <a:ext uri="{FF2B5EF4-FFF2-40B4-BE49-F238E27FC236}">
                <a16:creationId xmlns:a16="http://schemas.microsoft.com/office/drawing/2014/main" id="{D29659B0-3739-417E-8014-2277EAE540D9}"/>
              </a:ext>
            </a:extLst>
          </p:cNvPr>
          <p:cNvSpPr txBox="1"/>
          <p:nvPr/>
        </p:nvSpPr>
        <p:spPr>
          <a:xfrm>
            <a:off x="9520" y="4903751"/>
            <a:ext cx="8001000" cy="1569660"/>
          </a:xfrm>
          <a:prstGeom prst="rect">
            <a:avLst/>
          </a:prstGeom>
          <a:noFill/>
        </p:spPr>
        <p:txBody>
          <a:bodyPr wrap="square" rtlCol="0">
            <a:spAutoFit/>
          </a:bodyPr>
          <a:lstStyle/>
          <a:p>
            <a:pPr marL="342900" indent="-342900">
              <a:buFontTx/>
              <a:buAutoNum type="arabicPeriod"/>
            </a:pPr>
            <a:r>
              <a:rPr lang="en-GB" sz="3200" dirty="0">
                <a:solidFill>
                  <a:srgbClr val="FF0000"/>
                </a:solidFill>
              </a:rPr>
              <a:t>Here and now, not there and then…</a:t>
            </a:r>
          </a:p>
          <a:p>
            <a:pPr marL="342900" indent="-342900">
              <a:buAutoNum type="arabicPeriod"/>
            </a:pPr>
            <a:r>
              <a:rPr lang="en-GB" sz="3200" dirty="0">
                <a:solidFill>
                  <a:srgbClr val="FF0000"/>
                </a:solidFill>
              </a:rPr>
              <a:t>We’re busy going nowhere…</a:t>
            </a:r>
          </a:p>
          <a:p>
            <a:pPr marL="342900" indent="-342900">
              <a:buAutoNum type="arabicPeriod"/>
            </a:pPr>
            <a:r>
              <a:rPr lang="en-GB" sz="3200" dirty="0">
                <a:solidFill>
                  <a:srgbClr val="FF0000"/>
                </a:solidFill>
              </a:rPr>
              <a:t>Persuasion</a:t>
            </a:r>
          </a:p>
        </p:txBody>
      </p:sp>
    </p:spTree>
    <p:extLst>
      <p:ext uri="{BB962C8B-B14F-4D97-AF65-F5344CB8AC3E}">
        <p14:creationId xmlns:p14="http://schemas.microsoft.com/office/powerpoint/2010/main" val="4112612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B14B5F7E-073F-4AEA-A71E-E1288F9A9C6A}"/>
              </a:ext>
            </a:extLst>
          </p:cNvPr>
          <p:cNvSpPr txBox="1">
            <a:spLocks noChangeArrowheads="1"/>
          </p:cNvSpPr>
          <p:nvPr/>
        </p:nvSpPr>
        <p:spPr bwMode="auto">
          <a:xfrm>
            <a:off x="-1" y="1192865"/>
            <a:ext cx="12192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altLang="en-US" sz="2800" b="1" dirty="0"/>
              <a:t>Look for a purpose in the Book you are reading. Why is it in the Bible?</a:t>
            </a:r>
          </a:p>
          <a:p>
            <a:pPr algn="l">
              <a:spcBef>
                <a:spcPct val="50000"/>
              </a:spcBef>
            </a:pPr>
            <a:r>
              <a:rPr lang="en-GB" altLang="en-US" sz="2800" b="1" dirty="0"/>
              <a:t>The purpose may be:</a:t>
            </a:r>
          </a:p>
          <a:p>
            <a:pPr algn="l">
              <a:spcBef>
                <a:spcPct val="50000"/>
              </a:spcBef>
            </a:pPr>
            <a:r>
              <a:rPr lang="en-GB" altLang="en-US" sz="2800" b="1" dirty="0"/>
              <a:t>Clearly stated – John, 1 John, 1Corinthians, Luke, Acts</a:t>
            </a:r>
          </a:p>
          <a:p>
            <a:pPr algn="l">
              <a:spcBef>
                <a:spcPct val="50000"/>
              </a:spcBef>
            </a:pPr>
            <a:r>
              <a:rPr lang="en-GB" altLang="en-US" sz="2800" b="1" dirty="0"/>
              <a:t>Implied by the content – Romans, Revelation, Galatians</a:t>
            </a:r>
          </a:p>
          <a:p>
            <a:pPr algn="l">
              <a:spcBef>
                <a:spcPct val="50000"/>
              </a:spcBef>
            </a:pPr>
            <a:r>
              <a:rPr lang="en-GB" altLang="en-US" sz="2800" b="1" dirty="0"/>
              <a:t>Hidden – Philippians, Jonah, Esther, Ruth</a:t>
            </a:r>
          </a:p>
          <a:p>
            <a:pPr algn="l">
              <a:spcBef>
                <a:spcPct val="50000"/>
              </a:spcBef>
            </a:pPr>
            <a:r>
              <a:rPr lang="en-GB" altLang="en-US" sz="2800" b="1" dirty="0"/>
              <a:t>An important point:</a:t>
            </a:r>
          </a:p>
          <a:p>
            <a:pPr algn="l">
              <a:spcBef>
                <a:spcPct val="50000"/>
              </a:spcBef>
            </a:pPr>
            <a:r>
              <a:rPr lang="en-GB" altLang="en-US" sz="2800" b="1" dirty="0"/>
              <a:t>We must never think the books were written </a:t>
            </a:r>
            <a:r>
              <a:rPr lang="en-GB" altLang="en-US" sz="2800" b="1" i="1" dirty="0"/>
              <a:t>for </a:t>
            </a:r>
            <a:r>
              <a:rPr lang="en-GB" altLang="en-US" sz="2800" b="1" dirty="0"/>
              <a:t> the original readers, but that we </a:t>
            </a:r>
            <a:r>
              <a:rPr lang="en-GB" altLang="en-US" sz="2800" b="1" i="1" dirty="0"/>
              <a:t>may  </a:t>
            </a:r>
            <a:r>
              <a:rPr lang="en-GB" altLang="en-US" sz="2800" b="1" dirty="0"/>
              <a:t>get help from reading them. They were written </a:t>
            </a:r>
            <a:r>
              <a:rPr lang="en-GB" altLang="en-US" sz="2800" b="1" i="1" dirty="0"/>
              <a:t>to</a:t>
            </a:r>
            <a:r>
              <a:rPr lang="en-GB" altLang="en-US" sz="2800" b="1" dirty="0"/>
              <a:t> them </a:t>
            </a:r>
            <a:r>
              <a:rPr lang="en-GB" altLang="en-US" sz="2800" b="1" i="1" dirty="0"/>
              <a:t>for </a:t>
            </a:r>
            <a:r>
              <a:rPr lang="en-GB" altLang="en-US" sz="2800" b="1" dirty="0"/>
              <a:t>us.</a:t>
            </a:r>
            <a:endParaRPr lang="en-GB" altLang="en-US" sz="2800" b="1" i="1" dirty="0"/>
          </a:p>
        </p:txBody>
      </p:sp>
      <p:sp>
        <p:nvSpPr>
          <p:cNvPr id="4" name="TextBox 3">
            <a:extLst>
              <a:ext uri="{FF2B5EF4-FFF2-40B4-BE49-F238E27FC236}">
                <a16:creationId xmlns:a16="http://schemas.microsoft.com/office/drawing/2014/main" id="{8480BCFC-D3AD-4DC4-9335-FB8A88007596}"/>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F5030118-2459-4130-860A-14072798A59E}"/>
              </a:ext>
            </a:extLst>
          </p:cNvPr>
          <p:cNvSpPr txBox="1"/>
          <p:nvPr/>
        </p:nvSpPr>
        <p:spPr>
          <a:xfrm>
            <a:off x="0" y="546534"/>
            <a:ext cx="8001000" cy="584775"/>
          </a:xfrm>
          <a:prstGeom prst="rect">
            <a:avLst/>
          </a:prstGeom>
          <a:noFill/>
        </p:spPr>
        <p:txBody>
          <a:bodyPr wrap="square" rtlCol="0">
            <a:spAutoFit/>
          </a:bodyPr>
          <a:lstStyle/>
          <a:p>
            <a:r>
              <a:rPr lang="en-GB" sz="3200" dirty="0">
                <a:solidFill>
                  <a:srgbClr val="FF0000"/>
                </a:solidFill>
              </a:rPr>
              <a:t>To everything there is a purpose…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0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0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6863E30F-DCDA-405B-89E8-587E24396EC7}"/>
              </a:ext>
            </a:extLst>
          </p:cNvPr>
          <p:cNvSpPr txBox="1">
            <a:spLocks noChangeArrowheads="1"/>
          </p:cNvSpPr>
          <p:nvPr/>
        </p:nvSpPr>
        <p:spPr bwMode="auto">
          <a:xfrm>
            <a:off x="0" y="1131309"/>
            <a:ext cx="12192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altLang="en-US" sz="2800" dirty="0"/>
              <a:t>Look for a purpose in the </a:t>
            </a:r>
            <a:r>
              <a:rPr lang="en-GB" altLang="en-US" sz="2800" b="1" dirty="0"/>
              <a:t>Book</a:t>
            </a:r>
            <a:r>
              <a:rPr lang="en-GB" altLang="en-US" sz="2800" dirty="0"/>
              <a:t> you are reading. Why is it in the Bible?</a:t>
            </a:r>
          </a:p>
          <a:p>
            <a:pPr algn="l">
              <a:spcBef>
                <a:spcPct val="50000"/>
              </a:spcBef>
            </a:pPr>
            <a:r>
              <a:rPr lang="en-GB" altLang="en-US" sz="2800" dirty="0"/>
              <a:t>John 20.30-31 …these are written </a:t>
            </a:r>
            <a:r>
              <a:rPr lang="en-GB" altLang="en-US" sz="2800" b="1" u="sng" dirty="0"/>
              <a:t>that you may believe</a:t>
            </a:r>
            <a:r>
              <a:rPr lang="en-GB" altLang="en-US" sz="2800" dirty="0"/>
              <a:t> that Jesus is the Christ, the Son of God, </a:t>
            </a:r>
            <a:r>
              <a:rPr lang="en-GB" altLang="en-US" sz="2800" b="1" u="sng" dirty="0"/>
              <a:t>and that believing you may have life</a:t>
            </a:r>
            <a:r>
              <a:rPr lang="en-GB" altLang="en-US" sz="2800" dirty="0"/>
              <a:t> in His name</a:t>
            </a:r>
          </a:p>
          <a:p>
            <a:pPr algn="l">
              <a:spcBef>
                <a:spcPct val="50000"/>
              </a:spcBef>
            </a:pPr>
            <a:r>
              <a:rPr lang="en-GB" altLang="en-US" sz="2800" dirty="0"/>
              <a:t>1 John 5.13 …</a:t>
            </a:r>
            <a:r>
              <a:rPr lang="en-GB" altLang="en-US" sz="2800" b="1" u="sng" dirty="0"/>
              <a:t>These things I have written to you who believe</a:t>
            </a:r>
            <a:r>
              <a:rPr lang="en-GB" altLang="en-US" sz="2800" dirty="0"/>
              <a:t> in the name of the Son of God, </a:t>
            </a:r>
            <a:r>
              <a:rPr lang="en-GB" altLang="en-US" sz="2800" b="1" u="sng" dirty="0"/>
              <a:t>that you may know that you have eternal life</a:t>
            </a:r>
            <a:r>
              <a:rPr lang="en-GB" altLang="en-US" sz="2800" dirty="0"/>
              <a:t>, </a:t>
            </a:r>
            <a:r>
              <a:rPr lang="en-GB" altLang="en-US" sz="2800" b="1" u="sng" dirty="0"/>
              <a:t>and that you may </a:t>
            </a:r>
            <a:r>
              <a:rPr lang="en-GB" altLang="en-US" sz="2800" b="1" i="1" u="sng" dirty="0"/>
              <a:t>continue to</a:t>
            </a:r>
            <a:r>
              <a:rPr lang="en-GB" altLang="en-US" sz="2800" b="1" u="sng" dirty="0"/>
              <a:t> believe</a:t>
            </a:r>
            <a:r>
              <a:rPr lang="en-GB" altLang="en-US" sz="2800" dirty="0"/>
              <a:t> in the name of the Son of God.</a:t>
            </a:r>
          </a:p>
          <a:p>
            <a:pPr>
              <a:spcBef>
                <a:spcPct val="50000"/>
              </a:spcBef>
            </a:pPr>
            <a:r>
              <a:rPr lang="en-GB" altLang="en-US" sz="2800" b="1" dirty="0"/>
              <a:t>Luke 1.1-4 … it seemed good to me also, … to write to you an orderly account, most excellent Theophilus, </a:t>
            </a:r>
            <a:r>
              <a:rPr lang="en-GB" altLang="en-US" sz="2800" b="1" u="sng" dirty="0"/>
              <a:t>that you may know the certainty of those things in which you were instructed</a:t>
            </a:r>
            <a:r>
              <a:rPr lang="en-GB" altLang="en-US" sz="2800" b="1" dirty="0"/>
              <a:t>.</a:t>
            </a:r>
          </a:p>
          <a:p>
            <a:pPr>
              <a:spcBef>
                <a:spcPct val="50000"/>
              </a:spcBef>
            </a:pPr>
            <a:r>
              <a:rPr lang="en-GB" altLang="en-US" sz="2800" b="1" dirty="0"/>
              <a:t>Galatians 1.6 …I marvel that you are turning away so soon from Him who called you in the grace of Christ, to a different gospel…</a:t>
            </a:r>
            <a:endParaRPr lang="en-GB" altLang="en-US" sz="2800" dirty="0"/>
          </a:p>
        </p:txBody>
      </p:sp>
      <p:sp>
        <p:nvSpPr>
          <p:cNvPr id="4" name="TextBox 3">
            <a:extLst>
              <a:ext uri="{FF2B5EF4-FFF2-40B4-BE49-F238E27FC236}">
                <a16:creationId xmlns:a16="http://schemas.microsoft.com/office/drawing/2014/main" id="{2E7FFF96-0FA7-4463-9362-A0C2A410428E}"/>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4A4A413-F31E-44D1-97D7-8CAB13004435}"/>
              </a:ext>
            </a:extLst>
          </p:cNvPr>
          <p:cNvSpPr txBox="1"/>
          <p:nvPr/>
        </p:nvSpPr>
        <p:spPr>
          <a:xfrm>
            <a:off x="0" y="546534"/>
            <a:ext cx="8001000" cy="584775"/>
          </a:xfrm>
          <a:prstGeom prst="rect">
            <a:avLst/>
          </a:prstGeom>
          <a:noFill/>
        </p:spPr>
        <p:txBody>
          <a:bodyPr wrap="square" rtlCol="0">
            <a:spAutoFit/>
          </a:bodyPr>
          <a:lstStyle/>
          <a:p>
            <a:r>
              <a:rPr lang="en-GB" sz="3200" dirty="0">
                <a:solidFill>
                  <a:srgbClr val="FF0000"/>
                </a:solidFill>
              </a:rPr>
              <a:t>To everything there is a purpose…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6863E30F-DCDA-405B-89E8-587E24396EC7}"/>
              </a:ext>
            </a:extLst>
          </p:cNvPr>
          <p:cNvSpPr txBox="1">
            <a:spLocks noChangeArrowheads="1"/>
          </p:cNvSpPr>
          <p:nvPr/>
        </p:nvSpPr>
        <p:spPr bwMode="auto">
          <a:xfrm>
            <a:off x="0" y="1131309"/>
            <a:ext cx="12192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altLang="en-US" sz="2800" dirty="0"/>
              <a:t>Look for a purpose in the </a:t>
            </a:r>
            <a:r>
              <a:rPr lang="en-GB" altLang="en-US" sz="2800" b="1" dirty="0"/>
              <a:t>passage</a:t>
            </a:r>
            <a:r>
              <a:rPr lang="en-GB" altLang="en-US" sz="2800" dirty="0"/>
              <a:t> you are reading. Why is it in the Bible?</a:t>
            </a:r>
          </a:p>
          <a:p>
            <a:pPr algn="l">
              <a:spcBef>
                <a:spcPct val="50000"/>
              </a:spcBef>
            </a:pPr>
            <a:r>
              <a:rPr lang="en-GB" altLang="en-US" sz="2800" dirty="0"/>
              <a:t> 1 Corinthians 7 Now concerning the things you wrote to me…</a:t>
            </a:r>
          </a:p>
          <a:p>
            <a:pPr algn="l">
              <a:spcBef>
                <a:spcPct val="50000"/>
              </a:spcBef>
            </a:pPr>
            <a:r>
              <a:rPr lang="en-GB" altLang="en-US" sz="2800" dirty="0"/>
              <a:t>1 Thessalonians 4:13 But I do not want you to be ignorant, brothers, concerning … Therefore comfort one another with these words.</a:t>
            </a:r>
          </a:p>
          <a:p>
            <a:pPr algn="l">
              <a:spcBef>
                <a:spcPct val="50000"/>
              </a:spcBef>
            </a:pPr>
            <a:r>
              <a:rPr lang="en-GB" altLang="en-US" sz="2800" dirty="0"/>
              <a:t>Psalm 100:1 Make a joyful shout to the Lord, all you lands</a:t>
            </a:r>
          </a:p>
          <a:p>
            <a:pPr algn="l">
              <a:spcBef>
                <a:spcPct val="50000"/>
              </a:spcBef>
            </a:pPr>
            <a:r>
              <a:rPr lang="en-GB" altLang="en-US" sz="2800" dirty="0"/>
              <a:t>Psalm 103:1 and 22 Bless the Lord, O my soul … and don’t forget all his benefits</a:t>
            </a:r>
          </a:p>
        </p:txBody>
      </p:sp>
      <p:sp>
        <p:nvSpPr>
          <p:cNvPr id="4" name="TextBox 3">
            <a:extLst>
              <a:ext uri="{FF2B5EF4-FFF2-40B4-BE49-F238E27FC236}">
                <a16:creationId xmlns:a16="http://schemas.microsoft.com/office/drawing/2014/main" id="{2E7FFF96-0FA7-4463-9362-A0C2A410428E}"/>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4A4A413-F31E-44D1-97D7-8CAB13004435}"/>
              </a:ext>
            </a:extLst>
          </p:cNvPr>
          <p:cNvSpPr txBox="1"/>
          <p:nvPr/>
        </p:nvSpPr>
        <p:spPr>
          <a:xfrm>
            <a:off x="0" y="546534"/>
            <a:ext cx="8001000" cy="584775"/>
          </a:xfrm>
          <a:prstGeom prst="rect">
            <a:avLst/>
          </a:prstGeom>
          <a:noFill/>
        </p:spPr>
        <p:txBody>
          <a:bodyPr wrap="square" rtlCol="0">
            <a:spAutoFit/>
          </a:bodyPr>
          <a:lstStyle/>
          <a:p>
            <a:r>
              <a:rPr lang="en-GB" sz="3200" dirty="0">
                <a:solidFill>
                  <a:srgbClr val="FF0000"/>
                </a:solidFill>
              </a:rPr>
              <a:t>To everything there is a purpose…</a:t>
            </a:r>
          </a:p>
        </p:txBody>
      </p:sp>
    </p:spTree>
    <p:extLst>
      <p:ext uri="{BB962C8B-B14F-4D97-AF65-F5344CB8AC3E}">
        <p14:creationId xmlns:p14="http://schemas.microsoft.com/office/powerpoint/2010/main" val="3111558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6863E30F-DCDA-405B-89E8-587E24396EC7}"/>
              </a:ext>
            </a:extLst>
          </p:cNvPr>
          <p:cNvSpPr txBox="1">
            <a:spLocks noChangeArrowheads="1"/>
          </p:cNvSpPr>
          <p:nvPr/>
        </p:nvSpPr>
        <p:spPr bwMode="auto">
          <a:xfrm>
            <a:off x="0" y="1131309"/>
            <a:ext cx="12192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altLang="en-US" sz="2800" dirty="0"/>
              <a:t>Look for progress of thought in the </a:t>
            </a:r>
            <a:r>
              <a:rPr lang="en-GB" altLang="en-US" sz="2800" b="1" dirty="0"/>
              <a:t>passage</a:t>
            </a:r>
            <a:r>
              <a:rPr lang="en-GB" altLang="en-US" sz="2800" dirty="0"/>
              <a:t> you are reading. Where is it going?</a:t>
            </a:r>
          </a:p>
          <a:p>
            <a:pPr algn="l">
              <a:spcBef>
                <a:spcPct val="50000"/>
              </a:spcBef>
            </a:pPr>
            <a:r>
              <a:rPr lang="en-GB" altLang="en-US" sz="2800" dirty="0"/>
              <a:t> 1 Timothy</a:t>
            </a:r>
          </a:p>
          <a:p>
            <a:pPr algn="l">
              <a:spcBef>
                <a:spcPct val="50000"/>
              </a:spcBef>
            </a:pPr>
            <a:r>
              <a:rPr lang="en-GB" altLang="en-US" sz="2800" dirty="0"/>
              <a:t>Purpose: 1 Timothy 3:14-15 These things I write to you… so that you may know how to conduct yourself in the house of God.</a:t>
            </a:r>
          </a:p>
          <a:p>
            <a:pPr>
              <a:spcBef>
                <a:spcPct val="50000"/>
              </a:spcBef>
            </a:pPr>
            <a:r>
              <a:rPr lang="en-GB" altLang="en-US" sz="2800" dirty="0"/>
              <a:t>Progress:</a:t>
            </a:r>
          </a:p>
          <a:p>
            <a:pPr lvl="7">
              <a:spcBef>
                <a:spcPct val="50000"/>
              </a:spcBef>
            </a:pPr>
            <a:r>
              <a:rPr lang="en-GB" altLang="en-US" sz="2800" dirty="0"/>
              <a:t>Chapters 1-3 Preachers, prayer meetings and pastors</a:t>
            </a:r>
          </a:p>
          <a:p>
            <a:pPr lvl="7">
              <a:spcBef>
                <a:spcPct val="50000"/>
              </a:spcBef>
            </a:pPr>
            <a:r>
              <a:rPr lang="en-GB" altLang="en-US" sz="2800" dirty="0"/>
              <a:t>Chapter 4 Timothy’s personal life as a minister</a:t>
            </a:r>
          </a:p>
          <a:p>
            <a:pPr lvl="7">
              <a:spcBef>
                <a:spcPct val="50000"/>
              </a:spcBef>
            </a:pPr>
            <a:r>
              <a:rPr lang="en-GB" altLang="en-US" sz="2800" dirty="0"/>
              <a:t>Chapters 5-6 Dealing with individual people and situations</a:t>
            </a:r>
          </a:p>
          <a:p>
            <a:pPr algn="l">
              <a:spcBef>
                <a:spcPct val="50000"/>
              </a:spcBef>
            </a:pPr>
            <a:endParaRPr lang="en-GB" altLang="en-US" sz="2800" dirty="0"/>
          </a:p>
        </p:txBody>
      </p:sp>
      <p:sp>
        <p:nvSpPr>
          <p:cNvPr id="4" name="TextBox 3">
            <a:extLst>
              <a:ext uri="{FF2B5EF4-FFF2-40B4-BE49-F238E27FC236}">
                <a16:creationId xmlns:a16="http://schemas.microsoft.com/office/drawing/2014/main" id="{2E7FFF96-0FA7-4463-9362-A0C2A410428E}"/>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4A4A413-F31E-44D1-97D7-8CAB13004435}"/>
              </a:ext>
            </a:extLst>
          </p:cNvPr>
          <p:cNvSpPr txBox="1"/>
          <p:nvPr/>
        </p:nvSpPr>
        <p:spPr>
          <a:xfrm>
            <a:off x="0" y="546534"/>
            <a:ext cx="8001000" cy="584775"/>
          </a:xfrm>
          <a:prstGeom prst="rect">
            <a:avLst/>
          </a:prstGeom>
          <a:noFill/>
        </p:spPr>
        <p:txBody>
          <a:bodyPr wrap="square" rtlCol="0">
            <a:spAutoFit/>
          </a:bodyPr>
          <a:lstStyle/>
          <a:p>
            <a:r>
              <a:rPr lang="en-GB" sz="3200" dirty="0">
                <a:solidFill>
                  <a:srgbClr val="FF0000"/>
                </a:solidFill>
              </a:rPr>
              <a:t>Purpose, progress and paragraphs…</a:t>
            </a:r>
          </a:p>
        </p:txBody>
      </p:sp>
      <p:sp>
        <p:nvSpPr>
          <p:cNvPr id="2" name="TextBox 1">
            <a:extLst>
              <a:ext uri="{FF2B5EF4-FFF2-40B4-BE49-F238E27FC236}">
                <a16:creationId xmlns:a16="http://schemas.microsoft.com/office/drawing/2014/main" id="{69BBDE61-2110-4CF4-9D03-9D18326548C0}"/>
              </a:ext>
            </a:extLst>
          </p:cNvPr>
          <p:cNvSpPr txBox="1"/>
          <p:nvPr/>
        </p:nvSpPr>
        <p:spPr>
          <a:xfrm>
            <a:off x="0" y="4086226"/>
            <a:ext cx="3700463" cy="2062103"/>
          </a:xfrm>
          <a:prstGeom prst="rect">
            <a:avLst/>
          </a:prstGeom>
          <a:noFill/>
        </p:spPr>
        <p:txBody>
          <a:bodyPr wrap="square" rtlCol="0">
            <a:spAutoFit/>
          </a:bodyPr>
          <a:lstStyle/>
          <a:p>
            <a:r>
              <a:rPr lang="en-GB" sz="3200" dirty="0">
                <a:solidFill>
                  <a:srgbClr val="FF0000"/>
                </a:solidFill>
              </a:rPr>
              <a:t>His public ministry</a:t>
            </a:r>
          </a:p>
          <a:p>
            <a:r>
              <a:rPr lang="en-GB" sz="3200" dirty="0">
                <a:solidFill>
                  <a:srgbClr val="FF0000"/>
                </a:solidFill>
              </a:rPr>
              <a:t>His personal life</a:t>
            </a:r>
          </a:p>
          <a:p>
            <a:r>
              <a:rPr lang="en-GB" sz="3200" dirty="0">
                <a:solidFill>
                  <a:srgbClr val="FF0000"/>
                </a:solidFill>
              </a:rPr>
              <a:t>His private counselling</a:t>
            </a:r>
          </a:p>
        </p:txBody>
      </p:sp>
    </p:spTree>
    <p:extLst>
      <p:ext uri="{BB962C8B-B14F-4D97-AF65-F5344CB8AC3E}">
        <p14:creationId xmlns:p14="http://schemas.microsoft.com/office/powerpoint/2010/main" val="700141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6863E30F-DCDA-405B-89E8-587E24396EC7}"/>
              </a:ext>
            </a:extLst>
          </p:cNvPr>
          <p:cNvSpPr txBox="1">
            <a:spLocks noChangeArrowheads="1"/>
          </p:cNvSpPr>
          <p:nvPr/>
        </p:nvSpPr>
        <p:spPr bwMode="auto">
          <a:xfrm>
            <a:off x="0" y="1131309"/>
            <a:ext cx="12192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altLang="en-US" sz="2800" dirty="0"/>
              <a:t>Look for progress of thought in the </a:t>
            </a:r>
            <a:r>
              <a:rPr lang="en-GB" altLang="en-US" sz="2800" b="1" dirty="0"/>
              <a:t>passage</a:t>
            </a:r>
            <a:r>
              <a:rPr lang="en-GB" altLang="en-US" sz="2800" dirty="0"/>
              <a:t> you are reading. Where is it going?</a:t>
            </a:r>
          </a:p>
          <a:p>
            <a:pPr algn="l">
              <a:spcBef>
                <a:spcPct val="50000"/>
              </a:spcBef>
            </a:pPr>
            <a:r>
              <a:rPr lang="en-GB" altLang="en-US" sz="2800" dirty="0"/>
              <a:t> Psalm 117</a:t>
            </a:r>
          </a:p>
          <a:p>
            <a:pPr algn="l">
              <a:spcBef>
                <a:spcPct val="50000"/>
              </a:spcBef>
            </a:pPr>
            <a:r>
              <a:rPr lang="en-GB" altLang="en-US" sz="2800" dirty="0"/>
              <a:t>Purpose: </a:t>
            </a:r>
          </a:p>
          <a:p>
            <a:pPr algn="l">
              <a:spcBef>
                <a:spcPct val="50000"/>
              </a:spcBef>
            </a:pPr>
            <a:r>
              <a:rPr lang="en-GB" altLang="en-US" sz="2800" dirty="0"/>
              <a:t>Progress:</a:t>
            </a:r>
          </a:p>
        </p:txBody>
      </p:sp>
      <p:sp>
        <p:nvSpPr>
          <p:cNvPr id="4" name="TextBox 3">
            <a:extLst>
              <a:ext uri="{FF2B5EF4-FFF2-40B4-BE49-F238E27FC236}">
                <a16:creationId xmlns:a16="http://schemas.microsoft.com/office/drawing/2014/main" id="{2E7FFF96-0FA7-4463-9362-A0C2A410428E}"/>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4A4A413-F31E-44D1-97D7-8CAB13004435}"/>
              </a:ext>
            </a:extLst>
          </p:cNvPr>
          <p:cNvSpPr txBox="1"/>
          <p:nvPr/>
        </p:nvSpPr>
        <p:spPr>
          <a:xfrm>
            <a:off x="0" y="546534"/>
            <a:ext cx="8001000" cy="584775"/>
          </a:xfrm>
          <a:prstGeom prst="rect">
            <a:avLst/>
          </a:prstGeom>
          <a:noFill/>
        </p:spPr>
        <p:txBody>
          <a:bodyPr wrap="square" rtlCol="0">
            <a:spAutoFit/>
          </a:bodyPr>
          <a:lstStyle/>
          <a:p>
            <a:r>
              <a:rPr lang="en-GB" sz="3200" dirty="0">
                <a:solidFill>
                  <a:srgbClr val="FF0000"/>
                </a:solidFill>
              </a:rPr>
              <a:t>Purpose, progress and paragraphs…</a:t>
            </a:r>
          </a:p>
        </p:txBody>
      </p:sp>
      <p:sp>
        <p:nvSpPr>
          <p:cNvPr id="3" name="TextBox 2">
            <a:extLst>
              <a:ext uri="{FF2B5EF4-FFF2-40B4-BE49-F238E27FC236}">
                <a16:creationId xmlns:a16="http://schemas.microsoft.com/office/drawing/2014/main" id="{A99C31AA-C9B5-424A-B920-B76EADD18EB0}"/>
              </a:ext>
            </a:extLst>
          </p:cNvPr>
          <p:cNvSpPr txBox="1"/>
          <p:nvPr/>
        </p:nvSpPr>
        <p:spPr>
          <a:xfrm>
            <a:off x="1614488" y="2400299"/>
            <a:ext cx="10401300" cy="523220"/>
          </a:xfrm>
          <a:prstGeom prst="rect">
            <a:avLst/>
          </a:prstGeom>
          <a:noFill/>
        </p:spPr>
        <p:txBody>
          <a:bodyPr wrap="square" rtlCol="0">
            <a:spAutoFit/>
          </a:bodyPr>
          <a:lstStyle/>
          <a:p>
            <a:r>
              <a:rPr lang="en-GB" sz="2800" dirty="0"/>
              <a:t>Praise the LORD, all you Gentiles! … Praise the LORD!</a:t>
            </a:r>
          </a:p>
        </p:txBody>
      </p:sp>
      <p:sp>
        <p:nvSpPr>
          <p:cNvPr id="6" name="TextBox 5">
            <a:extLst>
              <a:ext uri="{FF2B5EF4-FFF2-40B4-BE49-F238E27FC236}">
                <a16:creationId xmlns:a16="http://schemas.microsoft.com/office/drawing/2014/main" id="{01EAA6DD-0695-41E2-9CB1-84CA85171EAE}"/>
              </a:ext>
            </a:extLst>
          </p:cNvPr>
          <p:cNvSpPr txBox="1"/>
          <p:nvPr/>
        </p:nvSpPr>
        <p:spPr>
          <a:xfrm>
            <a:off x="1614488" y="3028945"/>
            <a:ext cx="10401300" cy="1077218"/>
          </a:xfrm>
          <a:prstGeom prst="rect">
            <a:avLst/>
          </a:prstGeom>
          <a:noFill/>
        </p:spPr>
        <p:txBody>
          <a:bodyPr wrap="square" rtlCol="0">
            <a:spAutoFit/>
          </a:bodyPr>
          <a:lstStyle/>
          <a:p>
            <a:r>
              <a:rPr lang="en-GB" sz="3200" dirty="0"/>
              <a:t>For His merciful kindness is great toward us, </a:t>
            </a:r>
          </a:p>
          <a:p>
            <a:r>
              <a:rPr lang="en-GB" sz="3200" dirty="0"/>
              <a:t>And the truth of the LORD </a:t>
            </a:r>
            <a:r>
              <a:rPr lang="en-GB" sz="3200" i="1" dirty="0"/>
              <a:t>endures</a:t>
            </a:r>
            <a:r>
              <a:rPr lang="en-GB" sz="3200" dirty="0"/>
              <a:t> forever.</a:t>
            </a:r>
          </a:p>
        </p:txBody>
      </p:sp>
    </p:spTree>
    <p:extLst>
      <p:ext uri="{BB962C8B-B14F-4D97-AF65-F5344CB8AC3E}">
        <p14:creationId xmlns:p14="http://schemas.microsoft.com/office/powerpoint/2010/main" val="34706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autoUpdateAnimBg="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6863E30F-DCDA-405B-89E8-587E24396EC7}"/>
              </a:ext>
            </a:extLst>
          </p:cNvPr>
          <p:cNvSpPr txBox="1">
            <a:spLocks noChangeArrowheads="1"/>
          </p:cNvSpPr>
          <p:nvPr/>
        </p:nvSpPr>
        <p:spPr bwMode="auto">
          <a:xfrm>
            <a:off x="0" y="1131309"/>
            <a:ext cx="12192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altLang="en-US" sz="2800" dirty="0"/>
              <a:t>Look for progress of thought in the </a:t>
            </a:r>
            <a:r>
              <a:rPr lang="en-GB" altLang="en-US" sz="2800" b="1" dirty="0"/>
              <a:t>passage</a:t>
            </a:r>
            <a:r>
              <a:rPr lang="en-GB" altLang="en-US" sz="2800" dirty="0"/>
              <a:t> you are reading. Where is it going?</a:t>
            </a:r>
          </a:p>
          <a:p>
            <a:pPr algn="l">
              <a:spcBef>
                <a:spcPct val="50000"/>
              </a:spcBef>
            </a:pPr>
            <a:r>
              <a:rPr lang="en-GB" altLang="en-US" sz="2800" dirty="0"/>
              <a:t> Psalm 107</a:t>
            </a:r>
          </a:p>
          <a:p>
            <a:pPr algn="l">
              <a:spcBef>
                <a:spcPct val="50000"/>
              </a:spcBef>
            </a:pPr>
            <a:r>
              <a:rPr lang="en-GB" altLang="en-US" sz="2800" dirty="0"/>
              <a:t>Purpose: </a:t>
            </a:r>
          </a:p>
          <a:p>
            <a:pPr algn="l">
              <a:spcBef>
                <a:spcPct val="50000"/>
              </a:spcBef>
            </a:pPr>
            <a:endParaRPr lang="en-GB" altLang="en-US" sz="2800" dirty="0"/>
          </a:p>
          <a:p>
            <a:pPr algn="l">
              <a:spcBef>
                <a:spcPct val="50000"/>
              </a:spcBef>
            </a:pPr>
            <a:r>
              <a:rPr lang="en-GB" altLang="en-US" sz="2800" dirty="0"/>
              <a:t>Progress:</a:t>
            </a:r>
          </a:p>
        </p:txBody>
      </p:sp>
      <p:sp>
        <p:nvSpPr>
          <p:cNvPr id="4" name="TextBox 3">
            <a:extLst>
              <a:ext uri="{FF2B5EF4-FFF2-40B4-BE49-F238E27FC236}">
                <a16:creationId xmlns:a16="http://schemas.microsoft.com/office/drawing/2014/main" id="{2E7FFF96-0FA7-4463-9362-A0C2A410428E}"/>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4A4A413-F31E-44D1-97D7-8CAB13004435}"/>
              </a:ext>
            </a:extLst>
          </p:cNvPr>
          <p:cNvSpPr txBox="1"/>
          <p:nvPr/>
        </p:nvSpPr>
        <p:spPr>
          <a:xfrm>
            <a:off x="0" y="546534"/>
            <a:ext cx="8001000" cy="584775"/>
          </a:xfrm>
          <a:prstGeom prst="rect">
            <a:avLst/>
          </a:prstGeom>
          <a:noFill/>
        </p:spPr>
        <p:txBody>
          <a:bodyPr wrap="square" rtlCol="0">
            <a:spAutoFit/>
          </a:bodyPr>
          <a:lstStyle/>
          <a:p>
            <a:r>
              <a:rPr lang="en-GB" sz="3200" dirty="0">
                <a:solidFill>
                  <a:srgbClr val="FF0000"/>
                </a:solidFill>
              </a:rPr>
              <a:t>Purpose, progress and paragraphs…</a:t>
            </a:r>
          </a:p>
        </p:txBody>
      </p:sp>
      <p:sp>
        <p:nvSpPr>
          <p:cNvPr id="3" name="TextBox 2">
            <a:extLst>
              <a:ext uri="{FF2B5EF4-FFF2-40B4-BE49-F238E27FC236}">
                <a16:creationId xmlns:a16="http://schemas.microsoft.com/office/drawing/2014/main" id="{A99C31AA-C9B5-424A-B920-B76EADD18EB0}"/>
              </a:ext>
            </a:extLst>
          </p:cNvPr>
          <p:cNvSpPr txBox="1"/>
          <p:nvPr/>
        </p:nvSpPr>
        <p:spPr>
          <a:xfrm>
            <a:off x="1614488" y="2400299"/>
            <a:ext cx="10401300" cy="954107"/>
          </a:xfrm>
          <a:prstGeom prst="rect">
            <a:avLst/>
          </a:prstGeom>
          <a:noFill/>
        </p:spPr>
        <p:txBody>
          <a:bodyPr wrap="square" rtlCol="0">
            <a:spAutoFit/>
          </a:bodyPr>
          <a:lstStyle/>
          <a:p>
            <a:r>
              <a:rPr lang="en-GB" sz="2800" dirty="0"/>
              <a:t>Verse 43 Whoever </a:t>
            </a:r>
            <a:r>
              <a:rPr lang="en-GB" sz="2800" i="1" dirty="0"/>
              <a:t>is</a:t>
            </a:r>
            <a:r>
              <a:rPr lang="en-GB" sz="2800" dirty="0"/>
              <a:t> wise will observe these </a:t>
            </a:r>
            <a:r>
              <a:rPr lang="en-GB" sz="2800" i="1" dirty="0"/>
              <a:t>things</a:t>
            </a:r>
            <a:r>
              <a:rPr lang="en-GB" sz="2800" dirty="0"/>
              <a:t>, And they will understand the lovingkindness of the LORD.</a:t>
            </a:r>
            <a:endParaRPr lang="en-GB" sz="4000" dirty="0"/>
          </a:p>
        </p:txBody>
      </p:sp>
      <p:sp>
        <p:nvSpPr>
          <p:cNvPr id="6" name="TextBox 5">
            <a:extLst>
              <a:ext uri="{FF2B5EF4-FFF2-40B4-BE49-F238E27FC236}">
                <a16:creationId xmlns:a16="http://schemas.microsoft.com/office/drawing/2014/main" id="{01EAA6DD-0695-41E2-9CB1-84CA85171EAE}"/>
              </a:ext>
            </a:extLst>
          </p:cNvPr>
          <p:cNvSpPr txBox="1"/>
          <p:nvPr/>
        </p:nvSpPr>
        <p:spPr>
          <a:xfrm>
            <a:off x="1614488" y="3546178"/>
            <a:ext cx="10401300" cy="3046988"/>
          </a:xfrm>
          <a:prstGeom prst="rect">
            <a:avLst/>
          </a:prstGeom>
          <a:noFill/>
        </p:spPr>
        <p:txBody>
          <a:bodyPr wrap="square" rtlCol="0">
            <a:spAutoFit/>
          </a:bodyPr>
          <a:lstStyle/>
          <a:p>
            <a:r>
              <a:rPr lang="en-GB" sz="3200" dirty="0"/>
              <a:t>Verse 4 They wandered…</a:t>
            </a:r>
          </a:p>
          <a:p>
            <a:r>
              <a:rPr lang="en-GB" sz="3200" dirty="0"/>
              <a:t>Verse 6 Then they cried…</a:t>
            </a:r>
          </a:p>
          <a:p>
            <a:r>
              <a:rPr lang="en-GB" sz="3200" dirty="0"/>
              <a:t>Verse 8 Oh that men would give thanks…</a:t>
            </a:r>
          </a:p>
          <a:p>
            <a:r>
              <a:rPr lang="en-GB" sz="3200" dirty="0"/>
              <a:t>Verse 10 Those who sat in darkness… verse 13, verse 15</a:t>
            </a:r>
          </a:p>
          <a:p>
            <a:r>
              <a:rPr lang="en-GB" sz="3200" dirty="0"/>
              <a:t>Verse 17 Fools… verse 19, verse 21</a:t>
            </a:r>
          </a:p>
          <a:p>
            <a:r>
              <a:rPr lang="en-GB" sz="3200" dirty="0"/>
              <a:t>Verse 23 Those … verse 28, verse 31</a:t>
            </a:r>
          </a:p>
        </p:txBody>
      </p:sp>
    </p:spTree>
    <p:extLst>
      <p:ext uri="{BB962C8B-B14F-4D97-AF65-F5344CB8AC3E}">
        <p14:creationId xmlns:p14="http://schemas.microsoft.com/office/powerpoint/2010/main" val="302876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autoUpdateAnimBg="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6863E30F-DCDA-405B-89E8-587E24396EC7}"/>
              </a:ext>
            </a:extLst>
          </p:cNvPr>
          <p:cNvSpPr txBox="1">
            <a:spLocks noChangeArrowheads="1"/>
          </p:cNvSpPr>
          <p:nvPr/>
        </p:nvSpPr>
        <p:spPr bwMode="auto">
          <a:xfrm>
            <a:off x="0" y="1131309"/>
            <a:ext cx="12192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altLang="en-US" sz="2800" dirty="0"/>
              <a:t>Look for progress of thought in the </a:t>
            </a:r>
            <a:r>
              <a:rPr lang="en-GB" altLang="en-US" sz="2800" b="1" dirty="0"/>
              <a:t>passage</a:t>
            </a:r>
            <a:r>
              <a:rPr lang="en-GB" altLang="en-US" sz="2800" dirty="0"/>
              <a:t> you are reading. Where is it going?</a:t>
            </a:r>
          </a:p>
          <a:p>
            <a:pPr algn="l">
              <a:spcBef>
                <a:spcPct val="50000"/>
              </a:spcBef>
            </a:pPr>
            <a:r>
              <a:rPr lang="en-GB" altLang="en-US" sz="2800" dirty="0"/>
              <a:t> Psalm 100</a:t>
            </a:r>
          </a:p>
          <a:p>
            <a:pPr algn="l">
              <a:spcBef>
                <a:spcPct val="50000"/>
              </a:spcBef>
            </a:pPr>
            <a:r>
              <a:rPr lang="en-GB" altLang="en-US" sz="2800" dirty="0"/>
              <a:t>Purpose: </a:t>
            </a:r>
          </a:p>
          <a:p>
            <a:pPr algn="l">
              <a:spcBef>
                <a:spcPct val="50000"/>
              </a:spcBef>
            </a:pPr>
            <a:endParaRPr lang="en-GB" altLang="en-US" sz="2800" dirty="0"/>
          </a:p>
          <a:p>
            <a:pPr algn="l">
              <a:spcBef>
                <a:spcPct val="50000"/>
              </a:spcBef>
            </a:pPr>
            <a:r>
              <a:rPr lang="en-GB" altLang="en-US" sz="2800" dirty="0"/>
              <a:t>Progress:</a:t>
            </a:r>
          </a:p>
        </p:txBody>
      </p:sp>
      <p:sp>
        <p:nvSpPr>
          <p:cNvPr id="4" name="TextBox 3">
            <a:extLst>
              <a:ext uri="{FF2B5EF4-FFF2-40B4-BE49-F238E27FC236}">
                <a16:creationId xmlns:a16="http://schemas.microsoft.com/office/drawing/2014/main" id="{2E7FFF96-0FA7-4463-9362-A0C2A410428E}"/>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4A4A413-F31E-44D1-97D7-8CAB13004435}"/>
              </a:ext>
            </a:extLst>
          </p:cNvPr>
          <p:cNvSpPr txBox="1"/>
          <p:nvPr/>
        </p:nvSpPr>
        <p:spPr>
          <a:xfrm>
            <a:off x="0" y="546534"/>
            <a:ext cx="8001000" cy="584775"/>
          </a:xfrm>
          <a:prstGeom prst="rect">
            <a:avLst/>
          </a:prstGeom>
          <a:noFill/>
        </p:spPr>
        <p:txBody>
          <a:bodyPr wrap="square" rtlCol="0">
            <a:spAutoFit/>
          </a:bodyPr>
          <a:lstStyle/>
          <a:p>
            <a:r>
              <a:rPr lang="en-GB" sz="3200" dirty="0">
                <a:solidFill>
                  <a:srgbClr val="FF0000"/>
                </a:solidFill>
              </a:rPr>
              <a:t>Purpose, progress and paragraphs…</a:t>
            </a:r>
          </a:p>
        </p:txBody>
      </p:sp>
      <p:sp>
        <p:nvSpPr>
          <p:cNvPr id="3" name="TextBox 2">
            <a:extLst>
              <a:ext uri="{FF2B5EF4-FFF2-40B4-BE49-F238E27FC236}">
                <a16:creationId xmlns:a16="http://schemas.microsoft.com/office/drawing/2014/main" id="{A99C31AA-C9B5-424A-B920-B76EADD18EB0}"/>
              </a:ext>
            </a:extLst>
          </p:cNvPr>
          <p:cNvSpPr txBox="1"/>
          <p:nvPr/>
        </p:nvSpPr>
        <p:spPr>
          <a:xfrm>
            <a:off x="1614488" y="2400299"/>
            <a:ext cx="10401300" cy="523220"/>
          </a:xfrm>
          <a:prstGeom prst="rect">
            <a:avLst/>
          </a:prstGeom>
          <a:noFill/>
        </p:spPr>
        <p:txBody>
          <a:bodyPr wrap="square" rtlCol="0">
            <a:spAutoFit/>
          </a:bodyPr>
          <a:lstStyle/>
          <a:p>
            <a:r>
              <a:rPr lang="en-GB" sz="2800" dirty="0"/>
              <a:t>Make a joyful shout, to the LORD all… Serve… Come…</a:t>
            </a:r>
            <a:endParaRPr lang="en-GB" sz="4000" dirty="0"/>
          </a:p>
        </p:txBody>
      </p:sp>
      <p:sp>
        <p:nvSpPr>
          <p:cNvPr id="6" name="TextBox 5">
            <a:extLst>
              <a:ext uri="{FF2B5EF4-FFF2-40B4-BE49-F238E27FC236}">
                <a16:creationId xmlns:a16="http://schemas.microsoft.com/office/drawing/2014/main" id="{01EAA6DD-0695-41E2-9CB1-84CA85171EAE}"/>
              </a:ext>
            </a:extLst>
          </p:cNvPr>
          <p:cNvSpPr txBox="1"/>
          <p:nvPr/>
        </p:nvSpPr>
        <p:spPr>
          <a:xfrm>
            <a:off x="1614488" y="3546178"/>
            <a:ext cx="10401300" cy="1077218"/>
          </a:xfrm>
          <a:prstGeom prst="rect">
            <a:avLst/>
          </a:prstGeom>
          <a:noFill/>
        </p:spPr>
        <p:txBody>
          <a:bodyPr wrap="square" rtlCol="0">
            <a:spAutoFit/>
          </a:bodyPr>
          <a:lstStyle/>
          <a:p>
            <a:r>
              <a:rPr lang="en-GB" sz="3200" dirty="0"/>
              <a:t>Verse 3 Know that the Lord is God</a:t>
            </a:r>
          </a:p>
          <a:p>
            <a:r>
              <a:rPr lang="en-GB" sz="3200" dirty="0"/>
              <a:t>Verse 5 For the LORD is good</a:t>
            </a:r>
          </a:p>
        </p:txBody>
      </p:sp>
    </p:spTree>
    <p:extLst>
      <p:ext uri="{BB962C8B-B14F-4D97-AF65-F5344CB8AC3E}">
        <p14:creationId xmlns:p14="http://schemas.microsoft.com/office/powerpoint/2010/main" val="5119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autoUpdateAnimBg="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6863E30F-DCDA-405B-89E8-587E24396EC7}"/>
              </a:ext>
            </a:extLst>
          </p:cNvPr>
          <p:cNvSpPr txBox="1">
            <a:spLocks noChangeArrowheads="1"/>
          </p:cNvSpPr>
          <p:nvPr/>
        </p:nvSpPr>
        <p:spPr bwMode="auto">
          <a:xfrm>
            <a:off x="0" y="1131309"/>
            <a:ext cx="12192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altLang="en-US" sz="2800" dirty="0"/>
              <a:t>Look for progress of thought in the </a:t>
            </a:r>
            <a:r>
              <a:rPr lang="en-GB" altLang="en-US" sz="2800" b="1" dirty="0"/>
              <a:t>passage</a:t>
            </a:r>
            <a:r>
              <a:rPr lang="en-GB" altLang="en-US" sz="2800" dirty="0"/>
              <a:t> you are reading. Where is it going?</a:t>
            </a:r>
          </a:p>
          <a:p>
            <a:pPr algn="l">
              <a:spcBef>
                <a:spcPct val="50000"/>
              </a:spcBef>
            </a:pPr>
            <a:r>
              <a:rPr lang="en-GB" altLang="en-US" sz="2800" dirty="0"/>
              <a:t> Psalm 95</a:t>
            </a:r>
          </a:p>
          <a:p>
            <a:pPr algn="l">
              <a:spcBef>
                <a:spcPct val="50000"/>
              </a:spcBef>
            </a:pPr>
            <a:r>
              <a:rPr lang="en-GB" altLang="en-US" sz="2800" dirty="0"/>
              <a:t>Purpose: </a:t>
            </a:r>
          </a:p>
          <a:p>
            <a:pPr algn="l">
              <a:spcBef>
                <a:spcPct val="50000"/>
              </a:spcBef>
            </a:pPr>
            <a:r>
              <a:rPr lang="en-GB" altLang="en-US" sz="2800" dirty="0"/>
              <a:t>Progress:</a:t>
            </a:r>
          </a:p>
        </p:txBody>
      </p:sp>
      <p:sp>
        <p:nvSpPr>
          <p:cNvPr id="4" name="TextBox 3">
            <a:extLst>
              <a:ext uri="{FF2B5EF4-FFF2-40B4-BE49-F238E27FC236}">
                <a16:creationId xmlns:a16="http://schemas.microsoft.com/office/drawing/2014/main" id="{2E7FFF96-0FA7-4463-9362-A0C2A410428E}"/>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4A4A413-F31E-44D1-97D7-8CAB13004435}"/>
              </a:ext>
            </a:extLst>
          </p:cNvPr>
          <p:cNvSpPr txBox="1"/>
          <p:nvPr/>
        </p:nvSpPr>
        <p:spPr>
          <a:xfrm>
            <a:off x="0" y="546534"/>
            <a:ext cx="8001000" cy="584775"/>
          </a:xfrm>
          <a:prstGeom prst="rect">
            <a:avLst/>
          </a:prstGeom>
          <a:noFill/>
        </p:spPr>
        <p:txBody>
          <a:bodyPr wrap="square" rtlCol="0">
            <a:spAutoFit/>
          </a:bodyPr>
          <a:lstStyle/>
          <a:p>
            <a:r>
              <a:rPr lang="en-GB" sz="3200" dirty="0">
                <a:solidFill>
                  <a:srgbClr val="FF0000"/>
                </a:solidFill>
              </a:rPr>
              <a:t>Purpose, progress and paragraphs…</a:t>
            </a:r>
          </a:p>
        </p:txBody>
      </p:sp>
      <p:sp>
        <p:nvSpPr>
          <p:cNvPr id="3" name="TextBox 2">
            <a:extLst>
              <a:ext uri="{FF2B5EF4-FFF2-40B4-BE49-F238E27FC236}">
                <a16:creationId xmlns:a16="http://schemas.microsoft.com/office/drawing/2014/main" id="{A99C31AA-C9B5-424A-B920-B76EADD18EB0}"/>
              </a:ext>
            </a:extLst>
          </p:cNvPr>
          <p:cNvSpPr txBox="1"/>
          <p:nvPr/>
        </p:nvSpPr>
        <p:spPr>
          <a:xfrm>
            <a:off x="1614488" y="2400299"/>
            <a:ext cx="10401300" cy="523220"/>
          </a:xfrm>
          <a:prstGeom prst="rect">
            <a:avLst/>
          </a:prstGeom>
          <a:noFill/>
        </p:spPr>
        <p:txBody>
          <a:bodyPr wrap="square" rtlCol="0">
            <a:spAutoFit/>
          </a:bodyPr>
          <a:lstStyle/>
          <a:p>
            <a:r>
              <a:rPr lang="en-GB" sz="2800" dirty="0"/>
              <a:t>O come….</a:t>
            </a:r>
            <a:endParaRPr lang="en-GB" sz="4000" dirty="0"/>
          </a:p>
        </p:txBody>
      </p:sp>
      <p:sp>
        <p:nvSpPr>
          <p:cNvPr id="6" name="TextBox 5">
            <a:extLst>
              <a:ext uri="{FF2B5EF4-FFF2-40B4-BE49-F238E27FC236}">
                <a16:creationId xmlns:a16="http://schemas.microsoft.com/office/drawing/2014/main" id="{01EAA6DD-0695-41E2-9CB1-84CA85171EAE}"/>
              </a:ext>
            </a:extLst>
          </p:cNvPr>
          <p:cNvSpPr txBox="1"/>
          <p:nvPr/>
        </p:nvSpPr>
        <p:spPr>
          <a:xfrm>
            <a:off x="1543051" y="2923519"/>
            <a:ext cx="10401300" cy="1569660"/>
          </a:xfrm>
          <a:prstGeom prst="rect">
            <a:avLst/>
          </a:prstGeom>
          <a:noFill/>
        </p:spPr>
        <p:txBody>
          <a:bodyPr wrap="square" rtlCol="0">
            <a:spAutoFit/>
          </a:bodyPr>
          <a:lstStyle/>
          <a:p>
            <a:r>
              <a:rPr lang="en-GB" sz="3200" dirty="0"/>
              <a:t>Verse 3 For the LORD is a great God and a great King…</a:t>
            </a:r>
          </a:p>
          <a:p>
            <a:r>
              <a:rPr lang="en-GB" sz="3200" dirty="0"/>
              <a:t>Verse 6-7 For He is our God…</a:t>
            </a:r>
          </a:p>
          <a:p>
            <a:r>
              <a:rPr lang="en-GB" sz="3200" dirty="0"/>
              <a:t>Verse 7-11 Today</a:t>
            </a:r>
          </a:p>
        </p:txBody>
      </p:sp>
    </p:spTree>
    <p:extLst>
      <p:ext uri="{BB962C8B-B14F-4D97-AF65-F5344CB8AC3E}">
        <p14:creationId xmlns:p14="http://schemas.microsoft.com/office/powerpoint/2010/main" val="198003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autoUpdateAnimBg="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6863E30F-DCDA-405B-89E8-587E24396EC7}"/>
              </a:ext>
            </a:extLst>
          </p:cNvPr>
          <p:cNvSpPr txBox="1">
            <a:spLocks noChangeArrowheads="1"/>
          </p:cNvSpPr>
          <p:nvPr/>
        </p:nvSpPr>
        <p:spPr bwMode="auto">
          <a:xfrm>
            <a:off x="0" y="1131309"/>
            <a:ext cx="12192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altLang="en-US" sz="2800" dirty="0"/>
              <a:t>Look for progress of thought in the </a:t>
            </a:r>
            <a:r>
              <a:rPr lang="en-GB" altLang="en-US" sz="2800" b="1" dirty="0"/>
              <a:t>passage</a:t>
            </a:r>
            <a:r>
              <a:rPr lang="en-GB" altLang="en-US" sz="2800" dirty="0"/>
              <a:t> you are reading. Where is it going?</a:t>
            </a:r>
          </a:p>
          <a:p>
            <a:pPr algn="l">
              <a:spcBef>
                <a:spcPct val="50000"/>
              </a:spcBef>
            </a:pPr>
            <a:r>
              <a:rPr lang="en-GB" altLang="en-US" sz="2800" dirty="0"/>
              <a:t> Habakkuk</a:t>
            </a:r>
          </a:p>
          <a:p>
            <a:pPr algn="l">
              <a:spcBef>
                <a:spcPct val="50000"/>
              </a:spcBef>
            </a:pPr>
            <a:r>
              <a:rPr lang="en-GB" altLang="en-US" sz="2800" dirty="0"/>
              <a:t>Purpose: </a:t>
            </a:r>
          </a:p>
          <a:p>
            <a:pPr algn="l">
              <a:spcBef>
                <a:spcPct val="50000"/>
              </a:spcBef>
            </a:pPr>
            <a:r>
              <a:rPr lang="en-GB" altLang="en-US" sz="2800" dirty="0"/>
              <a:t>Progress:</a:t>
            </a:r>
          </a:p>
        </p:txBody>
      </p:sp>
      <p:sp>
        <p:nvSpPr>
          <p:cNvPr id="4" name="TextBox 3">
            <a:extLst>
              <a:ext uri="{FF2B5EF4-FFF2-40B4-BE49-F238E27FC236}">
                <a16:creationId xmlns:a16="http://schemas.microsoft.com/office/drawing/2014/main" id="{2E7FFF96-0FA7-4463-9362-A0C2A410428E}"/>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4A4A413-F31E-44D1-97D7-8CAB13004435}"/>
              </a:ext>
            </a:extLst>
          </p:cNvPr>
          <p:cNvSpPr txBox="1"/>
          <p:nvPr/>
        </p:nvSpPr>
        <p:spPr>
          <a:xfrm>
            <a:off x="0" y="546534"/>
            <a:ext cx="8001000" cy="584775"/>
          </a:xfrm>
          <a:prstGeom prst="rect">
            <a:avLst/>
          </a:prstGeom>
          <a:noFill/>
        </p:spPr>
        <p:txBody>
          <a:bodyPr wrap="square" rtlCol="0">
            <a:spAutoFit/>
          </a:bodyPr>
          <a:lstStyle/>
          <a:p>
            <a:r>
              <a:rPr lang="en-GB" sz="3200" dirty="0">
                <a:solidFill>
                  <a:srgbClr val="FF0000"/>
                </a:solidFill>
              </a:rPr>
              <a:t>Purpose, progress and paragraphs…</a:t>
            </a:r>
          </a:p>
        </p:txBody>
      </p:sp>
      <p:sp>
        <p:nvSpPr>
          <p:cNvPr id="3" name="TextBox 2">
            <a:extLst>
              <a:ext uri="{FF2B5EF4-FFF2-40B4-BE49-F238E27FC236}">
                <a16:creationId xmlns:a16="http://schemas.microsoft.com/office/drawing/2014/main" id="{A99C31AA-C9B5-424A-B920-B76EADD18EB0}"/>
              </a:ext>
            </a:extLst>
          </p:cNvPr>
          <p:cNvSpPr txBox="1"/>
          <p:nvPr/>
        </p:nvSpPr>
        <p:spPr>
          <a:xfrm>
            <a:off x="1614488" y="2400299"/>
            <a:ext cx="10401300" cy="523220"/>
          </a:xfrm>
          <a:prstGeom prst="rect">
            <a:avLst/>
          </a:prstGeom>
          <a:noFill/>
        </p:spPr>
        <p:txBody>
          <a:bodyPr wrap="square" rtlCol="0">
            <a:spAutoFit/>
          </a:bodyPr>
          <a:lstStyle/>
          <a:p>
            <a:r>
              <a:rPr lang="en-GB" sz="2800" dirty="0"/>
              <a:t>Though the fig tree may not blossom</a:t>
            </a:r>
            <a:endParaRPr lang="en-GB" sz="4000" dirty="0"/>
          </a:p>
        </p:txBody>
      </p:sp>
      <p:sp>
        <p:nvSpPr>
          <p:cNvPr id="6" name="TextBox 5">
            <a:extLst>
              <a:ext uri="{FF2B5EF4-FFF2-40B4-BE49-F238E27FC236}">
                <a16:creationId xmlns:a16="http://schemas.microsoft.com/office/drawing/2014/main" id="{01EAA6DD-0695-41E2-9CB1-84CA85171EAE}"/>
              </a:ext>
            </a:extLst>
          </p:cNvPr>
          <p:cNvSpPr txBox="1"/>
          <p:nvPr/>
        </p:nvSpPr>
        <p:spPr>
          <a:xfrm>
            <a:off x="1543051" y="2923519"/>
            <a:ext cx="10401300" cy="1569660"/>
          </a:xfrm>
          <a:prstGeom prst="rect">
            <a:avLst/>
          </a:prstGeom>
          <a:noFill/>
        </p:spPr>
        <p:txBody>
          <a:bodyPr wrap="square" rtlCol="0">
            <a:spAutoFit/>
          </a:bodyPr>
          <a:lstStyle/>
          <a:p>
            <a:r>
              <a:rPr lang="en-GB" sz="3200" dirty="0"/>
              <a:t>Chapter 1:2 How long shall I cry?</a:t>
            </a:r>
          </a:p>
          <a:p>
            <a:r>
              <a:rPr lang="en-GB" sz="3200" dirty="0"/>
              <a:t>Chapter 2:2 Then the LORD answered me…</a:t>
            </a:r>
          </a:p>
          <a:p>
            <a:r>
              <a:rPr lang="en-GB" sz="3200" dirty="0"/>
              <a:t>Chapter 3:1 A prayer of Habakkuk…</a:t>
            </a:r>
          </a:p>
        </p:txBody>
      </p:sp>
    </p:spTree>
    <p:extLst>
      <p:ext uri="{BB962C8B-B14F-4D97-AF65-F5344CB8AC3E}">
        <p14:creationId xmlns:p14="http://schemas.microsoft.com/office/powerpoint/2010/main" val="140278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autoUpdateAnimBg="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6863E30F-DCDA-405B-89E8-587E24396EC7}"/>
              </a:ext>
            </a:extLst>
          </p:cNvPr>
          <p:cNvSpPr txBox="1">
            <a:spLocks noChangeArrowheads="1"/>
          </p:cNvSpPr>
          <p:nvPr/>
        </p:nvSpPr>
        <p:spPr bwMode="auto">
          <a:xfrm>
            <a:off x="0" y="1131309"/>
            <a:ext cx="12192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altLang="en-US" sz="2800" dirty="0"/>
              <a:t>Look for progress of thought in the </a:t>
            </a:r>
            <a:r>
              <a:rPr lang="en-GB" altLang="en-US" sz="2800" b="1" dirty="0"/>
              <a:t>passage</a:t>
            </a:r>
            <a:r>
              <a:rPr lang="en-GB" altLang="en-US" sz="2800" dirty="0"/>
              <a:t> you are reading. Where is it going?</a:t>
            </a:r>
          </a:p>
          <a:p>
            <a:pPr algn="l">
              <a:spcBef>
                <a:spcPct val="50000"/>
              </a:spcBef>
            </a:pPr>
            <a:r>
              <a:rPr lang="en-GB" altLang="en-US" sz="2800" dirty="0"/>
              <a:t> Psalm 23</a:t>
            </a:r>
          </a:p>
          <a:p>
            <a:pPr algn="l">
              <a:spcBef>
                <a:spcPct val="50000"/>
              </a:spcBef>
            </a:pPr>
            <a:r>
              <a:rPr lang="en-GB" altLang="en-US" sz="2800" dirty="0"/>
              <a:t>Purpose: </a:t>
            </a:r>
          </a:p>
          <a:p>
            <a:pPr algn="l">
              <a:spcBef>
                <a:spcPct val="50000"/>
              </a:spcBef>
            </a:pPr>
            <a:r>
              <a:rPr lang="en-GB" altLang="en-US" sz="2800" dirty="0"/>
              <a:t>Progress:</a:t>
            </a:r>
          </a:p>
        </p:txBody>
      </p:sp>
      <p:sp>
        <p:nvSpPr>
          <p:cNvPr id="4" name="TextBox 3">
            <a:extLst>
              <a:ext uri="{FF2B5EF4-FFF2-40B4-BE49-F238E27FC236}">
                <a16:creationId xmlns:a16="http://schemas.microsoft.com/office/drawing/2014/main" id="{2E7FFF96-0FA7-4463-9362-A0C2A410428E}"/>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4A4A413-F31E-44D1-97D7-8CAB13004435}"/>
              </a:ext>
            </a:extLst>
          </p:cNvPr>
          <p:cNvSpPr txBox="1"/>
          <p:nvPr/>
        </p:nvSpPr>
        <p:spPr>
          <a:xfrm>
            <a:off x="0" y="546534"/>
            <a:ext cx="8001000" cy="584775"/>
          </a:xfrm>
          <a:prstGeom prst="rect">
            <a:avLst/>
          </a:prstGeom>
          <a:noFill/>
        </p:spPr>
        <p:txBody>
          <a:bodyPr wrap="square" rtlCol="0">
            <a:spAutoFit/>
          </a:bodyPr>
          <a:lstStyle/>
          <a:p>
            <a:r>
              <a:rPr lang="en-GB" sz="3200" dirty="0">
                <a:solidFill>
                  <a:srgbClr val="FF0000"/>
                </a:solidFill>
              </a:rPr>
              <a:t>Purpose, progress and paragraphs…</a:t>
            </a:r>
          </a:p>
        </p:txBody>
      </p:sp>
      <p:sp>
        <p:nvSpPr>
          <p:cNvPr id="3" name="TextBox 2">
            <a:extLst>
              <a:ext uri="{FF2B5EF4-FFF2-40B4-BE49-F238E27FC236}">
                <a16:creationId xmlns:a16="http://schemas.microsoft.com/office/drawing/2014/main" id="{A99C31AA-C9B5-424A-B920-B76EADD18EB0}"/>
              </a:ext>
            </a:extLst>
          </p:cNvPr>
          <p:cNvSpPr txBox="1"/>
          <p:nvPr/>
        </p:nvSpPr>
        <p:spPr>
          <a:xfrm>
            <a:off x="1614488" y="2400299"/>
            <a:ext cx="10401300" cy="523220"/>
          </a:xfrm>
          <a:prstGeom prst="rect">
            <a:avLst/>
          </a:prstGeom>
          <a:noFill/>
        </p:spPr>
        <p:txBody>
          <a:bodyPr wrap="square" rtlCol="0">
            <a:spAutoFit/>
          </a:bodyPr>
          <a:lstStyle/>
          <a:p>
            <a:r>
              <a:rPr lang="en-GB" sz="2800" dirty="0"/>
              <a:t>The LORD is my Shepherd</a:t>
            </a:r>
            <a:endParaRPr lang="en-GB" sz="4000" dirty="0"/>
          </a:p>
        </p:txBody>
      </p:sp>
      <p:sp>
        <p:nvSpPr>
          <p:cNvPr id="6" name="TextBox 5">
            <a:extLst>
              <a:ext uri="{FF2B5EF4-FFF2-40B4-BE49-F238E27FC236}">
                <a16:creationId xmlns:a16="http://schemas.microsoft.com/office/drawing/2014/main" id="{01EAA6DD-0695-41E2-9CB1-84CA85171EAE}"/>
              </a:ext>
            </a:extLst>
          </p:cNvPr>
          <p:cNvSpPr txBox="1"/>
          <p:nvPr/>
        </p:nvSpPr>
        <p:spPr>
          <a:xfrm>
            <a:off x="1543051" y="2923519"/>
            <a:ext cx="10401300" cy="1569660"/>
          </a:xfrm>
          <a:prstGeom prst="rect">
            <a:avLst/>
          </a:prstGeom>
          <a:noFill/>
        </p:spPr>
        <p:txBody>
          <a:bodyPr wrap="square" rtlCol="0">
            <a:spAutoFit/>
          </a:bodyPr>
          <a:lstStyle/>
          <a:p>
            <a:r>
              <a:rPr lang="en-GB" sz="3200" dirty="0"/>
              <a:t>Verses 1-3 I shall not want</a:t>
            </a:r>
          </a:p>
          <a:p>
            <a:r>
              <a:rPr lang="en-GB" sz="3200" dirty="0"/>
              <a:t>Verse 4 I will fear no evil</a:t>
            </a:r>
          </a:p>
          <a:p>
            <a:r>
              <a:rPr lang="en-GB" sz="3200" dirty="0"/>
              <a:t>Verses 5-6 I will dwell in the house of the LORD forever</a:t>
            </a:r>
          </a:p>
        </p:txBody>
      </p:sp>
    </p:spTree>
    <p:extLst>
      <p:ext uri="{BB962C8B-B14F-4D97-AF65-F5344CB8AC3E}">
        <p14:creationId xmlns:p14="http://schemas.microsoft.com/office/powerpoint/2010/main" val="267519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autoUpdateAnimBg="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F1C468EB-ABE6-4452-AA07-0BCF999B1052}"/>
              </a:ext>
            </a:extLst>
          </p:cNvPr>
          <p:cNvSpPr txBox="1">
            <a:spLocks noChangeArrowheads="1"/>
          </p:cNvSpPr>
          <p:nvPr/>
        </p:nvSpPr>
        <p:spPr bwMode="auto">
          <a:xfrm>
            <a:off x="-31754" y="876300"/>
            <a:ext cx="2289174"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50000"/>
              </a:spcBef>
              <a:buClrTx/>
              <a:buFontTx/>
              <a:buNone/>
            </a:pPr>
            <a:r>
              <a:rPr lang="en-GB" altLang="en-US" sz="2800" dirty="0">
                <a:solidFill>
                  <a:schemeClr val="bg1"/>
                </a:solidFill>
                <a:latin typeface="Arial Black" panose="020B0A04020102020204" pitchFamily="34" charset="0"/>
              </a:rPr>
              <a:t>The books of</a:t>
            </a:r>
          </a:p>
          <a:p>
            <a:pPr algn="r">
              <a:spcBef>
                <a:spcPct val="50000"/>
              </a:spcBef>
              <a:buClrTx/>
              <a:buFontTx/>
              <a:buNone/>
            </a:pPr>
            <a:r>
              <a:rPr lang="en-GB" altLang="en-US" sz="2800" dirty="0">
                <a:latin typeface="Arial Black" panose="020B0A04020102020204" pitchFamily="34" charset="0"/>
              </a:rPr>
              <a:t>Law</a:t>
            </a:r>
          </a:p>
          <a:p>
            <a:pPr algn="r">
              <a:spcBef>
                <a:spcPct val="50000"/>
              </a:spcBef>
              <a:buClrTx/>
              <a:buFontTx/>
              <a:buNone/>
            </a:pPr>
            <a:endParaRPr lang="en-GB" altLang="en-US" sz="2800" dirty="0">
              <a:latin typeface="Arial Black" panose="020B0A04020102020204" pitchFamily="34" charset="0"/>
            </a:endParaRPr>
          </a:p>
          <a:p>
            <a:pPr algn="r">
              <a:spcBef>
                <a:spcPct val="50000"/>
              </a:spcBef>
              <a:buClrTx/>
              <a:buFontTx/>
              <a:buNone/>
            </a:pPr>
            <a:r>
              <a:rPr lang="en-GB" altLang="en-US" sz="2800" dirty="0">
                <a:latin typeface="Arial Black" panose="020B0A04020102020204" pitchFamily="34" charset="0"/>
              </a:rPr>
              <a:t>History</a:t>
            </a:r>
          </a:p>
          <a:p>
            <a:pPr algn="r">
              <a:spcBef>
                <a:spcPct val="50000"/>
              </a:spcBef>
              <a:buClrTx/>
              <a:buFontTx/>
              <a:buNone/>
            </a:pPr>
            <a:endParaRPr lang="en-GB" altLang="en-US" sz="2800" dirty="0">
              <a:latin typeface="Arial Black" panose="020B0A04020102020204" pitchFamily="34" charset="0"/>
            </a:endParaRPr>
          </a:p>
          <a:p>
            <a:pPr algn="r">
              <a:spcBef>
                <a:spcPct val="50000"/>
              </a:spcBef>
              <a:buClrTx/>
              <a:buFontTx/>
              <a:buNone/>
            </a:pPr>
            <a:r>
              <a:rPr lang="en-GB" altLang="en-US" sz="2800" dirty="0">
                <a:latin typeface="Arial Black" panose="020B0A04020102020204" pitchFamily="34" charset="0"/>
              </a:rPr>
              <a:t>Prophecy</a:t>
            </a:r>
          </a:p>
        </p:txBody>
      </p:sp>
      <p:sp>
        <p:nvSpPr>
          <p:cNvPr id="2053" name="Rectangle 5">
            <a:extLst>
              <a:ext uri="{FF2B5EF4-FFF2-40B4-BE49-F238E27FC236}">
                <a16:creationId xmlns:a16="http://schemas.microsoft.com/office/drawing/2014/main" id="{A150FDC0-6C37-4F6A-B96C-35343B39509B}"/>
              </a:ext>
            </a:extLst>
          </p:cNvPr>
          <p:cNvSpPr>
            <a:spLocks noChangeArrowheads="1"/>
          </p:cNvSpPr>
          <p:nvPr/>
        </p:nvSpPr>
        <p:spPr bwMode="auto">
          <a:xfrm>
            <a:off x="2301875" y="1914525"/>
            <a:ext cx="8537575" cy="3429000"/>
          </a:xfrm>
          <a:prstGeom prst="rect">
            <a:avLst/>
          </a:prstGeom>
          <a:solidFill>
            <a:schemeClr val="accent4">
              <a:lumMod val="40000"/>
              <a:lumOff val="60000"/>
            </a:schemeClr>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sp>
        <p:nvSpPr>
          <p:cNvPr id="2054" name="Text Box 6">
            <a:extLst>
              <a:ext uri="{FF2B5EF4-FFF2-40B4-BE49-F238E27FC236}">
                <a16:creationId xmlns:a16="http://schemas.microsoft.com/office/drawing/2014/main" id="{6DE6BD1C-D3FE-407C-8471-369F7BA663CF}"/>
              </a:ext>
            </a:extLst>
          </p:cNvPr>
          <p:cNvSpPr txBox="1">
            <a:spLocks noChangeArrowheads="1"/>
          </p:cNvSpPr>
          <p:nvPr/>
        </p:nvSpPr>
        <p:spPr bwMode="auto">
          <a:xfrm>
            <a:off x="2301875" y="1476431"/>
            <a:ext cx="2289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GB" altLang="en-US" sz="2400" dirty="0">
                <a:solidFill>
                  <a:srgbClr val="FF0000"/>
                </a:solidFill>
                <a:latin typeface="Arial Black" panose="020B0A04020102020204" pitchFamily="34" charset="0"/>
              </a:rPr>
              <a:t>The problem</a:t>
            </a:r>
          </a:p>
        </p:txBody>
      </p:sp>
      <p:sp>
        <p:nvSpPr>
          <p:cNvPr id="2055" name="Text Box 7">
            <a:extLst>
              <a:ext uri="{FF2B5EF4-FFF2-40B4-BE49-F238E27FC236}">
                <a16:creationId xmlns:a16="http://schemas.microsoft.com/office/drawing/2014/main" id="{725C7196-9287-419B-99B6-B1010883610E}"/>
              </a:ext>
            </a:extLst>
          </p:cNvPr>
          <p:cNvSpPr txBox="1">
            <a:spLocks noChangeArrowheads="1"/>
          </p:cNvSpPr>
          <p:nvPr/>
        </p:nvSpPr>
        <p:spPr bwMode="auto">
          <a:xfrm>
            <a:off x="2301875" y="1988728"/>
            <a:ext cx="24701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GB" altLang="en-US" sz="2800" dirty="0">
                <a:solidFill>
                  <a:srgbClr val="FF0000"/>
                </a:solidFill>
                <a:latin typeface="Arial Black" panose="020B0A04020102020204" pitchFamily="34" charset="0"/>
              </a:rPr>
              <a:t>Sin</a:t>
            </a:r>
          </a:p>
          <a:p>
            <a:pPr>
              <a:spcBef>
                <a:spcPct val="50000"/>
              </a:spcBef>
              <a:buClrTx/>
              <a:buFontTx/>
              <a:buNone/>
            </a:pPr>
            <a:endParaRPr lang="en-GB" altLang="en-US" sz="2800" dirty="0">
              <a:solidFill>
                <a:srgbClr val="FF0000"/>
              </a:solidFill>
              <a:latin typeface="Arial Black" panose="020B0A04020102020204" pitchFamily="34" charset="0"/>
            </a:endParaRPr>
          </a:p>
          <a:p>
            <a:pPr>
              <a:spcBef>
                <a:spcPct val="50000"/>
              </a:spcBef>
              <a:buClrTx/>
              <a:buFontTx/>
              <a:buNone/>
            </a:pPr>
            <a:r>
              <a:rPr lang="en-GB" altLang="en-US" sz="2800" dirty="0">
                <a:solidFill>
                  <a:srgbClr val="FF0000"/>
                </a:solidFill>
                <a:latin typeface="Arial Black" panose="020B0A04020102020204" pitchFamily="34" charset="0"/>
              </a:rPr>
              <a:t>Anarchy</a:t>
            </a:r>
          </a:p>
          <a:p>
            <a:pPr>
              <a:spcBef>
                <a:spcPct val="50000"/>
              </a:spcBef>
              <a:buClrTx/>
              <a:buFontTx/>
              <a:buNone/>
            </a:pPr>
            <a:endParaRPr lang="en-GB" altLang="en-US" sz="2800" dirty="0">
              <a:solidFill>
                <a:srgbClr val="FF0000"/>
              </a:solidFill>
              <a:latin typeface="Arial Black" panose="020B0A04020102020204" pitchFamily="34" charset="0"/>
            </a:endParaRPr>
          </a:p>
          <a:p>
            <a:pPr>
              <a:spcBef>
                <a:spcPct val="50000"/>
              </a:spcBef>
              <a:buClrTx/>
              <a:buFontTx/>
              <a:buNone/>
            </a:pPr>
            <a:r>
              <a:rPr lang="en-GB" altLang="en-US" sz="2800" dirty="0">
                <a:solidFill>
                  <a:srgbClr val="FF0000"/>
                </a:solidFill>
                <a:latin typeface="Arial Black" panose="020B0A04020102020204" pitchFamily="34" charset="0"/>
              </a:rPr>
              <a:t>Ignorance		</a:t>
            </a:r>
          </a:p>
        </p:txBody>
      </p:sp>
      <p:sp>
        <p:nvSpPr>
          <p:cNvPr id="2063" name="Text Box 15">
            <a:extLst>
              <a:ext uri="{FF2B5EF4-FFF2-40B4-BE49-F238E27FC236}">
                <a16:creationId xmlns:a16="http://schemas.microsoft.com/office/drawing/2014/main" id="{625C5A6E-C887-4F8E-8276-BE1E00383CB0}"/>
              </a:ext>
            </a:extLst>
          </p:cNvPr>
          <p:cNvSpPr txBox="1">
            <a:spLocks noChangeArrowheads="1"/>
          </p:cNvSpPr>
          <p:nvPr/>
        </p:nvSpPr>
        <p:spPr bwMode="auto">
          <a:xfrm>
            <a:off x="8686800" y="1988728"/>
            <a:ext cx="21526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GB" altLang="en-US" sz="2800" dirty="0">
                <a:solidFill>
                  <a:schemeClr val="accent3">
                    <a:lumMod val="50000"/>
                  </a:schemeClr>
                </a:solidFill>
                <a:latin typeface="Arial Black" panose="020B0A04020102020204" pitchFamily="34" charset="0"/>
              </a:rPr>
              <a:t>A priest</a:t>
            </a:r>
          </a:p>
          <a:p>
            <a:pPr>
              <a:spcBef>
                <a:spcPct val="50000"/>
              </a:spcBef>
              <a:buClrTx/>
              <a:buFontTx/>
              <a:buNone/>
            </a:pPr>
            <a:endParaRPr lang="en-GB" altLang="en-US" sz="2800" dirty="0">
              <a:solidFill>
                <a:schemeClr val="accent3">
                  <a:lumMod val="50000"/>
                </a:schemeClr>
              </a:solidFill>
              <a:latin typeface="Arial Black" panose="020B0A04020102020204" pitchFamily="34" charset="0"/>
            </a:endParaRPr>
          </a:p>
          <a:p>
            <a:pPr>
              <a:spcBef>
                <a:spcPct val="50000"/>
              </a:spcBef>
              <a:buClrTx/>
              <a:buFontTx/>
              <a:buNone/>
            </a:pPr>
            <a:r>
              <a:rPr lang="en-GB" altLang="en-US" sz="2800" dirty="0">
                <a:solidFill>
                  <a:schemeClr val="accent3">
                    <a:lumMod val="50000"/>
                  </a:schemeClr>
                </a:solidFill>
                <a:latin typeface="Arial Black" panose="020B0A04020102020204" pitchFamily="34" charset="0"/>
              </a:rPr>
              <a:t>A king</a:t>
            </a:r>
          </a:p>
          <a:p>
            <a:pPr>
              <a:spcBef>
                <a:spcPct val="50000"/>
              </a:spcBef>
              <a:buClrTx/>
              <a:buFontTx/>
              <a:buNone/>
            </a:pPr>
            <a:endParaRPr lang="en-GB" altLang="en-US" sz="2800" dirty="0">
              <a:solidFill>
                <a:schemeClr val="accent3">
                  <a:lumMod val="50000"/>
                </a:schemeClr>
              </a:solidFill>
              <a:latin typeface="Arial Black" panose="020B0A04020102020204" pitchFamily="34" charset="0"/>
            </a:endParaRPr>
          </a:p>
          <a:p>
            <a:pPr>
              <a:spcBef>
                <a:spcPct val="50000"/>
              </a:spcBef>
              <a:buClrTx/>
              <a:buFontTx/>
              <a:buNone/>
            </a:pPr>
            <a:r>
              <a:rPr lang="en-GB" altLang="en-US" sz="2800" dirty="0">
                <a:solidFill>
                  <a:schemeClr val="accent3">
                    <a:lumMod val="50000"/>
                  </a:schemeClr>
                </a:solidFill>
                <a:latin typeface="Arial Black" panose="020B0A04020102020204" pitchFamily="34" charset="0"/>
              </a:rPr>
              <a:t>A prophet</a:t>
            </a:r>
          </a:p>
        </p:txBody>
      </p:sp>
      <p:sp>
        <p:nvSpPr>
          <p:cNvPr id="2064" name="Text Box 16">
            <a:extLst>
              <a:ext uri="{FF2B5EF4-FFF2-40B4-BE49-F238E27FC236}">
                <a16:creationId xmlns:a16="http://schemas.microsoft.com/office/drawing/2014/main" id="{B89D63C3-A596-4410-AD68-1A7EBE7918F7}"/>
              </a:ext>
            </a:extLst>
          </p:cNvPr>
          <p:cNvSpPr txBox="1">
            <a:spLocks noChangeArrowheads="1"/>
          </p:cNvSpPr>
          <p:nvPr/>
        </p:nvSpPr>
        <p:spPr bwMode="auto">
          <a:xfrm>
            <a:off x="5162549" y="2003881"/>
            <a:ext cx="2362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GB" altLang="en-US" sz="2800" dirty="0">
                <a:solidFill>
                  <a:schemeClr val="accent1">
                    <a:lumMod val="75000"/>
                  </a:schemeClr>
                </a:solidFill>
                <a:latin typeface="Arial Black" panose="020B0A04020102020204" pitchFamily="34" charset="0"/>
              </a:rPr>
              <a:t>Sacrifice</a:t>
            </a:r>
          </a:p>
          <a:p>
            <a:pPr>
              <a:spcBef>
                <a:spcPct val="50000"/>
              </a:spcBef>
              <a:buClrTx/>
              <a:buFontTx/>
              <a:buNone/>
            </a:pPr>
            <a:endParaRPr lang="en-GB" altLang="en-US" sz="2800" dirty="0">
              <a:solidFill>
                <a:schemeClr val="accent1">
                  <a:lumMod val="75000"/>
                </a:schemeClr>
              </a:solidFill>
              <a:latin typeface="Arial Black" panose="020B0A04020102020204" pitchFamily="34" charset="0"/>
            </a:endParaRPr>
          </a:p>
          <a:p>
            <a:pPr>
              <a:spcBef>
                <a:spcPct val="50000"/>
              </a:spcBef>
              <a:buClrTx/>
              <a:buFontTx/>
              <a:buNone/>
            </a:pPr>
            <a:r>
              <a:rPr lang="en-GB" altLang="en-US" sz="2800" dirty="0">
                <a:solidFill>
                  <a:schemeClr val="accent1">
                    <a:lumMod val="75000"/>
                  </a:schemeClr>
                </a:solidFill>
                <a:latin typeface="Arial Black" panose="020B0A04020102020204" pitchFamily="34" charset="0"/>
              </a:rPr>
              <a:t>Authority</a:t>
            </a:r>
          </a:p>
          <a:p>
            <a:pPr>
              <a:spcBef>
                <a:spcPct val="50000"/>
              </a:spcBef>
              <a:buClrTx/>
              <a:buFontTx/>
              <a:buNone/>
            </a:pPr>
            <a:endParaRPr lang="en-GB" altLang="en-US" sz="2800" dirty="0">
              <a:solidFill>
                <a:schemeClr val="accent1">
                  <a:lumMod val="75000"/>
                </a:schemeClr>
              </a:solidFill>
              <a:latin typeface="Arial Black" panose="020B0A04020102020204" pitchFamily="34" charset="0"/>
            </a:endParaRPr>
          </a:p>
          <a:p>
            <a:pPr>
              <a:spcBef>
                <a:spcPct val="50000"/>
              </a:spcBef>
              <a:buClrTx/>
              <a:buFontTx/>
              <a:buNone/>
            </a:pPr>
            <a:r>
              <a:rPr lang="en-GB" altLang="en-US" sz="2800" dirty="0">
                <a:solidFill>
                  <a:schemeClr val="accent1">
                    <a:lumMod val="75000"/>
                  </a:schemeClr>
                </a:solidFill>
                <a:latin typeface="Arial Black" panose="020B0A04020102020204" pitchFamily="34" charset="0"/>
              </a:rPr>
              <a:t>Instruction</a:t>
            </a:r>
          </a:p>
        </p:txBody>
      </p:sp>
      <p:sp>
        <p:nvSpPr>
          <p:cNvPr id="10" name="Text Box 3">
            <a:extLst>
              <a:ext uri="{FF2B5EF4-FFF2-40B4-BE49-F238E27FC236}">
                <a16:creationId xmlns:a16="http://schemas.microsoft.com/office/drawing/2014/main" id="{7E209CD2-F66C-447A-9956-7A26E6E7DCCE}"/>
              </a:ext>
            </a:extLst>
          </p:cNvPr>
          <p:cNvSpPr txBox="1">
            <a:spLocks noChangeArrowheads="1"/>
          </p:cNvSpPr>
          <p:nvPr/>
        </p:nvSpPr>
        <p:spPr bwMode="auto">
          <a:xfrm rot="21579857">
            <a:off x="115729" y="983720"/>
            <a:ext cx="12189502"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b="1" dirty="0">
                <a:solidFill>
                  <a:srgbClr val="FF0000"/>
                </a:solidFill>
              </a:rPr>
              <a:t>Faith in the Lord Jesus Christ and the Old Testament …</a:t>
            </a:r>
          </a:p>
        </p:txBody>
      </p:sp>
      <p:sp>
        <p:nvSpPr>
          <p:cNvPr id="11" name="Text Box 6">
            <a:extLst>
              <a:ext uri="{FF2B5EF4-FFF2-40B4-BE49-F238E27FC236}">
                <a16:creationId xmlns:a16="http://schemas.microsoft.com/office/drawing/2014/main" id="{522E407D-C6E7-422C-BFFA-CCD125C16F7D}"/>
              </a:ext>
            </a:extLst>
          </p:cNvPr>
          <p:cNvSpPr txBox="1">
            <a:spLocks noChangeArrowheads="1"/>
          </p:cNvSpPr>
          <p:nvPr/>
        </p:nvSpPr>
        <p:spPr bwMode="auto">
          <a:xfrm>
            <a:off x="5146673" y="1482730"/>
            <a:ext cx="265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GB" altLang="en-US" sz="2400" dirty="0">
                <a:solidFill>
                  <a:schemeClr val="accent1">
                    <a:lumMod val="75000"/>
                  </a:schemeClr>
                </a:solidFill>
                <a:latin typeface="Arial Black" panose="020B0A04020102020204" pitchFamily="34" charset="0"/>
              </a:rPr>
              <a:t>The remedy</a:t>
            </a:r>
          </a:p>
        </p:txBody>
      </p:sp>
      <p:sp>
        <p:nvSpPr>
          <p:cNvPr id="12" name="Text Box 6">
            <a:extLst>
              <a:ext uri="{FF2B5EF4-FFF2-40B4-BE49-F238E27FC236}">
                <a16:creationId xmlns:a16="http://schemas.microsoft.com/office/drawing/2014/main" id="{75377492-2C5F-49C0-8321-256FBEB1A1A8}"/>
              </a:ext>
            </a:extLst>
          </p:cNvPr>
          <p:cNvSpPr txBox="1">
            <a:spLocks noChangeArrowheads="1"/>
          </p:cNvSpPr>
          <p:nvPr/>
        </p:nvSpPr>
        <p:spPr bwMode="auto">
          <a:xfrm>
            <a:off x="8216106" y="1452860"/>
            <a:ext cx="265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GB" altLang="en-US" sz="2400" dirty="0">
                <a:solidFill>
                  <a:schemeClr val="accent3">
                    <a:lumMod val="50000"/>
                  </a:schemeClr>
                </a:solidFill>
                <a:latin typeface="Arial Black" panose="020B0A04020102020204" pitchFamily="34" charset="0"/>
              </a:rPr>
              <a:t>The ‘anointed’</a:t>
            </a:r>
          </a:p>
        </p:txBody>
      </p:sp>
      <p:sp>
        <p:nvSpPr>
          <p:cNvPr id="13" name="TextBox 12">
            <a:extLst>
              <a:ext uri="{FF2B5EF4-FFF2-40B4-BE49-F238E27FC236}">
                <a16:creationId xmlns:a16="http://schemas.microsoft.com/office/drawing/2014/main" id="{37CE0C24-3890-4DE1-AA0F-B1071C4CB8D2}"/>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Before we get started</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99"/>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299"/>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299"/>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wd">
                                    <p:tmAbs val="300"/>
                                  </p:iterate>
                                  <p:childTnLst>
                                    <p:set>
                                      <p:cBhvr>
                                        <p:cTn id="34" dur="1" fill="hold">
                                          <p:stCondLst>
                                            <p:cond delay="299"/>
                                          </p:stCondLst>
                                        </p:cTn>
                                        <p:tgtEl>
                                          <p:spTgt spid="205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iterate type="wd">
                                    <p:tmAbs val="300"/>
                                  </p:iterate>
                                  <p:childTnLst>
                                    <p:set>
                                      <p:cBhvr>
                                        <p:cTn id="38" dur="1" fill="hold">
                                          <p:stCondLst>
                                            <p:cond delay="299"/>
                                          </p:stCondLst>
                                        </p:cTn>
                                        <p:tgtEl>
                                          <p:spTgt spid="206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299"/>
                                          </p:stCondLst>
                                        </p:cTn>
                                        <p:tgtEl>
                                          <p:spTgt spid="206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type="wd">
                                    <p:tmAbs val="300"/>
                                  </p:iterate>
                                  <p:childTnLst>
                                    <p:set>
                                      <p:cBhvr>
                                        <p:cTn id="46" dur="1" fill="hold">
                                          <p:stCondLst>
                                            <p:cond delay="299"/>
                                          </p:stCondLst>
                                        </p:cTn>
                                        <p:tgtEl>
                                          <p:spTgt spid="205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iterate type="wd">
                                    <p:tmAbs val="300"/>
                                  </p:iterate>
                                  <p:childTnLst>
                                    <p:set>
                                      <p:cBhvr>
                                        <p:cTn id="50" dur="1" fill="hold">
                                          <p:stCondLst>
                                            <p:cond delay="299"/>
                                          </p:stCondLst>
                                        </p:cTn>
                                        <p:tgtEl>
                                          <p:spTgt spid="2064">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299"/>
                                          </p:stCondLst>
                                        </p:cTn>
                                        <p:tgtEl>
                                          <p:spTgt spid="206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iterate type="wd">
                                    <p:tmAbs val="300"/>
                                  </p:iterate>
                                  <p:childTnLst>
                                    <p:set>
                                      <p:cBhvr>
                                        <p:cTn id="58" dur="1" fill="hold">
                                          <p:stCondLst>
                                            <p:cond delay="299"/>
                                          </p:stCondLst>
                                        </p:cTn>
                                        <p:tgtEl>
                                          <p:spTgt spid="2055">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type="wd">
                                    <p:tmAbs val="300"/>
                                  </p:iterate>
                                  <p:childTnLst>
                                    <p:set>
                                      <p:cBhvr>
                                        <p:cTn id="62" dur="1" fill="hold">
                                          <p:stCondLst>
                                            <p:cond delay="299"/>
                                          </p:stCondLst>
                                        </p:cTn>
                                        <p:tgtEl>
                                          <p:spTgt spid="2064">
                                            <p:txEl>
                                              <p:pRg st="4" end="4"/>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299"/>
                                          </p:stCondLst>
                                        </p:cTn>
                                        <p:tgtEl>
                                          <p:spTgt spid="20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utoUpdateAnimBg="0"/>
      <p:bldP spid="2055" grpId="0" uiExpand="1" build="p" autoUpdateAnimBg="0"/>
      <p:bldP spid="2063" grpId="0" uiExpand="1" build="p" autoUpdateAnimBg="0"/>
      <p:bldP spid="2064" grpId="0" uiExpand="1" build="p" autoUpdateAnimBg="0"/>
      <p:bldP spid="11" grpId="0" autoUpdateAnimBg="0"/>
      <p:bldP spid="1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6DDC182-9952-4013-B4EE-7052ED2381CE}"/>
              </a:ext>
            </a:extLst>
          </p:cNvPr>
          <p:cNvSpPr txBox="1"/>
          <p:nvPr/>
        </p:nvSpPr>
        <p:spPr>
          <a:xfrm>
            <a:off x="4803803" y="61258"/>
            <a:ext cx="6586491" cy="7742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solidFill>
                  <a:srgbClr val="FF0000"/>
                </a:solidFill>
                <a:latin typeface="+mj-lt"/>
                <a:ea typeface="+mj-ea"/>
                <a:cs typeface="+mj-cs"/>
              </a:rPr>
              <a:t>On the pavement</a:t>
            </a:r>
          </a:p>
        </p:txBody>
      </p:sp>
      <p:pic>
        <p:nvPicPr>
          <p:cNvPr id="3" name="Picture 2" descr="A picture containing outdoor, person, woman, girl&#10;&#10;Description automatically generated">
            <a:extLst>
              <a:ext uri="{FF2B5EF4-FFF2-40B4-BE49-F238E27FC236}">
                <a16:creationId xmlns:a16="http://schemas.microsoft.com/office/drawing/2014/main" id="{D871F61A-CEF8-4362-89C3-9F87E35CCC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472"/>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854B"/>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7889692-C397-4DD5-81D2-AF50AC6FF9DA}"/>
              </a:ext>
            </a:extLst>
          </p:cNvPr>
          <p:cNvSpPr/>
          <p:nvPr/>
        </p:nvSpPr>
        <p:spPr>
          <a:xfrm>
            <a:off x="4749421" y="1937982"/>
            <a:ext cx="6987654" cy="286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93D46CA-E99A-4B67-840F-4445AEE0633A}"/>
              </a:ext>
            </a:extLst>
          </p:cNvPr>
          <p:cNvSpPr txBox="1"/>
          <p:nvPr/>
        </p:nvSpPr>
        <p:spPr>
          <a:xfrm>
            <a:off x="4803803" y="835470"/>
            <a:ext cx="7226547" cy="5533412"/>
          </a:xfrm>
          <a:prstGeom prst="rect">
            <a:avLst/>
          </a:prstGeom>
        </p:spPr>
        <p:txBody>
          <a:bodyPr vert="horz" lIns="91440" tIns="45720" rIns="91440" bIns="45720" rtlCol="0">
            <a:noAutofit/>
          </a:bodyPr>
          <a:lstStyle/>
          <a:p>
            <a:pPr>
              <a:lnSpc>
                <a:spcPct val="90000"/>
              </a:lnSpc>
              <a:spcAft>
                <a:spcPts val="600"/>
              </a:spcAft>
            </a:pPr>
            <a:r>
              <a:rPr lang="en-US" sz="2800" dirty="0">
                <a:solidFill>
                  <a:schemeClr val="tx2">
                    <a:lumMod val="50000"/>
                  </a:schemeClr>
                </a:solidFill>
              </a:rPr>
              <a:t>Psalm 23</a:t>
            </a:r>
          </a:p>
          <a:p>
            <a:pPr>
              <a:lnSpc>
                <a:spcPct val="90000"/>
              </a:lnSpc>
              <a:spcAft>
                <a:spcPts val="600"/>
              </a:spcAft>
            </a:pPr>
            <a:endParaRPr lang="en-US" sz="2800" dirty="0">
              <a:solidFill>
                <a:schemeClr val="tx2">
                  <a:lumMod val="50000"/>
                </a:schemeClr>
              </a:solidFill>
            </a:endParaRPr>
          </a:p>
          <a:p>
            <a:pPr>
              <a:lnSpc>
                <a:spcPct val="90000"/>
              </a:lnSpc>
              <a:spcAft>
                <a:spcPts val="600"/>
              </a:spcAft>
            </a:pPr>
            <a:r>
              <a:rPr lang="en-US" sz="2800" dirty="0">
                <a:solidFill>
                  <a:schemeClr val="tx2">
                    <a:lumMod val="50000"/>
                  </a:schemeClr>
                </a:solidFill>
              </a:rPr>
              <a:t>If the LORD         is your shepherd</a:t>
            </a:r>
          </a:p>
          <a:p>
            <a:pPr>
              <a:lnSpc>
                <a:spcPct val="90000"/>
              </a:lnSpc>
              <a:spcAft>
                <a:spcPts val="600"/>
              </a:spcAft>
            </a:pPr>
            <a:endParaRPr lang="en-US" sz="2800" dirty="0">
              <a:solidFill>
                <a:schemeClr val="tx2">
                  <a:lumMod val="50000"/>
                </a:schemeClr>
              </a:solidFill>
            </a:endParaRPr>
          </a:p>
          <a:p>
            <a:pPr>
              <a:lnSpc>
                <a:spcPct val="90000"/>
              </a:lnSpc>
              <a:spcAft>
                <a:spcPts val="600"/>
              </a:spcAft>
            </a:pPr>
            <a:r>
              <a:rPr lang="en-US" sz="2800" b="1" dirty="0">
                <a:solidFill>
                  <a:schemeClr val="tx2">
                    <a:lumMod val="50000"/>
                  </a:schemeClr>
                </a:solidFill>
              </a:rPr>
              <a:t>Happy in life</a:t>
            </a:r>
          </a:p>
          <a:p>
            <a:pPr>
              <a:lnSpc>
                <a:spcPct val="90000"/>
              </a:lnSpc>
              <a:spcAft>
                <a:spcPts val="600"/>
              </a:spcAft>
            </a:pPr>
            <a:r>
              <a:rPr lang="en-US" sz="2800" dirty="0">
                <a:solidFill>
                  <a:srgbClr val="FF0000"/>
                </a:solidFill>
              </a:rPr>
              <a:t>I shall not want</a:t>
            </a:r>
          </a:p>
          <a:p>
            <a:pPr>
              <a:lnSpc>
                <a:spcPct val="90000"/>
              </a:lnSpc>
              <a:spcAft>
                <a:spcPts val="600"/>
              </a:spcAft>
            </a:pPr>
            <a:endParaRPr lang="en-US" sz="2800" dirty="0">
              <a:solidFill>
                <a:schemeClr val="tx2">
                  <a:lumMod val="50000"/>
                </a:schemeClr>
              </a:solidFill>
            </a:endParaRPr>
          </a:p>
          <a:p>
            <a:pPr>
              <a:lnSpc>
                <a:spcPct val="90000"/>
              </a:lnSpc>
              <a:spcAft>
                <a:spcPts val="600"/>
              </a:spcAft>
            </a:pPr>
            <a:r>
              <a:rPr lang="en-US" sz="2800" b="1" dirty="0">
                <a:solidFill>
                  <a:schemeClr val="tx2">
                    <a:lumMod val="50000"/>
                  </a:schemeClr>
                </a:solidFill>
              </a:rPr>
              <a:t>Happy at death</a:t>
            </a:r>
          </a:p>
          <a:p>
            <a:pPr>
              <a:lnSpc>
                <a:spcPct val="90000"/>
              </a:lnSpc>
              <a:spcAft>
                <a:spcPts val="600"/>
              </a:spcAft>
            </a:pPr>
            <a:r>
              <a:rPr lang="en-US" sz="2800" dirty="0">
                <a:solidFill>
                  <a:srgbClr val="FF0000"/>
                </a:solidFill>
              </a:rPr>
              <a:t>I will fear no evil</a:t>
            </a:r>
          </a:p>
          <a:p>
            <a:pPr>
              <a:lnSpc>
                <a:spcPct val="90000"/>
              </a:lnSpc>
              <a:spcAft>
                <a:spcPts val="600"/>
              </a:spcAft>
            </a:pPr>
            <a:endParaRPr lang="en-US" sz="2800" dirty="0">
              <a:solidFill>
                <a:schemeClr val="tx2">
                  <a:lumMod val="50000"/>
                </a:schemeClr>
              </a:solidFill>
            </a:endParaRPr>
          </a:p>
          <a:p>
            <a:pPr>
              <a:lnSpc>
                <a:spcPct val="90000"/>
              </a:lnSpc>
              <a:spcAft>
                <a:spcPts val="600"/>
              </a:spcAft>
            </a:pPr>
            <a:r>
              <a:rPr lang="en-US" sz="2800" b="1" dirty="0">
                <a:solidFill>
                  <a:schemeClr val="tx2">
                    <a:lumMod val="50000"/>
                  </a:schemeClr>
                </a:solidFill>
              </a:rPr>
              <a:t>Happy for all eternity</a:t>
            </a:r>
          </a:p>
          <a:p>
            <a:pPr>
              <a:lnSpc>
                <a:spcPct val="90000"/>
              </a:lnSpc>
              <a:spcAft>
                <a:spcPts val="600"/>
              </a:spcAft>
            </a:pPr>
            <a:r>
              <a:rPr lang="en-US" sz="2800" dirty="0">
                <a:solidFill>
                  <a:schemeClr val="tx2">
                    <a:lumMod val="50000"/>
                  </a:schemeClr>
                </a:solidFill>
              </a:rPr>
              <a:t>I will        dwell in the house of the LORD forever.</a:t>
            </a:r>
          </a:p>
        </p:txBody>
      </p:sp>
      <p:sp>
        <p:nvSpPr>
          <p:cNvPr id="11" name="Rectangle 10">
            <a:extLst>
              <a:ext uri="{FF2B5EF4-FFF2-40B4-BE49-F238E27FC236}">
                <a16:creationId xmlns:a16="http://schemas.microsoft.com/office/drawing/2014/main" id="{31445DC3-BEE0-44CF-9756-DF8FE594E680}"/>
              </a:ext>
            </a:extLst>
          </p:cNvPr>
          <p:cNvSpPr/>
          <p:nvPr/>
        </p:nvSpPr>
        <p:spPr>
          <a:xfrm>
            <a:off x="6484810" y="1681697"/>
            <a:ext cx="755335" cy="584775"/>
          </a:xfrm>
          <a:prstGeom prst="rect">
            <a:avLst/>
          </a:prstGeom>
        </p:spPr>
        <p:txBody>
          <a:bodyPr wrap="none">
            <a:spAutoFit/>
          </a:bodyPr>
          <a:lstStyle/>
          <a:p>
            <a:r>
              <a:rPr lang="en-US" sz="3200" dirty="0">
                <a:solidFill>
                  <a:srgbClr val="FF0000"/>
                </a:solidFill>
              </a:rPr>
              <a:t>not</a:t>
            </a:r>
            <a:endParaRPr lang="en-GB" sz="3200" dirty="0"/>
          </a:p>
        </p:txBody>
      </p:sp>
      <p:sp>
        <p:nvSpPr>
          <p:cNvPr id="12" name="Rectangle 11">
            <a:extLst>
              <a:ext uri="{FF2B5EF4-FFF2-40B4-BE49-F238E27FC236}">
                <a16:creationId xmlns:a16="http://schemas.microsoft.com/office/drawing/2014/main" id="{8B46DC55-F0E8-4561-BD18-B64391470229}"/>
              </a:ext>
            </a:extLst>
          </p:cNvPr>
          <p:cNvSpPr/>
          <p:nvPr/>
        </p:nvSpPr>
        <p:spPr>
          <a:xfrm>
            <a:off x="5773003" y="3193576"/>
            <a:ext cx="559558" cy="39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B4F9510-93E8-45CD-84AA-B8AC9FA432B3}"/>
              </a:ext>
            </a:extLst>
          </p:cNvPr>
          <p:cNvSpPr/>
          <p:nvPr/>
        </p:nvSpPr>
        <p:spPr>
          <a:xfrm>
            <a:off x="6205031" y="4591529"/>
            <a:ext cx="559558" cy="39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1A9E682-CA47-4366-BAA6-42137621AD2A}"/>
              </a:ext>
            </a:extLst>
          </p:cNvPr>
          <p:cNvSpPr/>
          <p:nvPr/>
        </p:nvSpPr>
        <p:spPr>
          <a:xfrm>
            <a:off x="5521831" y="5845662"/>
            <a:ext cx="683200" cy="523220"/>
          </a:xfrm>
          <a:prstGeom prst="rect">
            <a:avLst/>
          </a:prstGeom>
        </p:spPr>
        <p:txBody>
          <a:bodyPr wrap="none">
            <a:spAutoFit/>
          </a:bodyPr>
          <a:lstStyle/>
          <a:p>
            <a:r>
              <a:rPr lang="en-US" sz="2800" dirty="0">
                <a:solidFill>
                  <a:srgbClr val="FF0000"/>
                </a:solidFill>
              </a:rPr>
              <a:t>not</a:t>
            </a:r>
            <a:endParaRPr lang="en-GB" sz="2800" dirty="0"/>
          </a:p>
        </p:txBody>
      </p:sp>
      <p:pic>
        <p:nvPicPr>
          <p:cNvPr id="19" name="Picture 18" descr="A picture containing drawing&#10;&#10;Description automatically generated">
            <a:extLst>
              <a:ext uri="{FF2B5EF4-FFF2-40B4-BE49-F238E27FC236}">
                <a16:creationId xmlns:a16="http://schemas.microsoft.com/office/drawing/2014/main" id="{FB408CC2-B13E-4332-ADE3-4521292E5D2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53790" y="2493402"/>
            <a:ext cx="2638425" cy="791856"/>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8F4D6CD7-35DE-46E1-B130-C765CB7FBB3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89973" y="3931142"/>
            <a:ext cx="2638425" cy="791856"/>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0FBBD88-CC88-49B6-AE3A-07968F20A8B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818" y="5313256"/>
            <a:ext cx="2638425" cy="791856"/>
          </a:xfrm>
          <a:prstGeom prst="rect">
            <a:avLst/>
          </a:prstGeom>
        </p:spPr>
      </p:pic>
    </p:spTree>
    <p:extLst>
      <p:ext uri="{BB962C8B-B14F-4D97-AF65-F5344CB8AC3E}">
        <p14:creationId xmlns:p14="http://schemas.microsoft.com/office/powerpoint/2010/main" val="26187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97FEF9-3279-4D6A-85E1-779AE240FFE6}"/>
              </a:ext>
            </a:extLst>
          </p:cNvPr>
          <p:cNvSpPr txBox="1"/>
          <p:nvPr/>
        </p:nvSpPr>
        <p:spPr>
          <a:xfrm>
            <a:off x="163773" y="1460310"/>
            <a:ext cx="11778018" cy="4154984"/>
          </a:xfrm>
          <a:prstGeom prst="rect">
            <a:avLst/>
          </a:prstGeom>
          <a:noFill/>
        </p:spPr>
        <p:txBody>
          <a:bodyPr wrap="square" rtlCol="0">
            <a:spAutoFit/>
          </a:bodyPr>
          <a:lstStyle/>
          <a:p>
            <a:r>
              <a:rPr lang="en-GB" sz="2400" dirty="0">
                <a:solidFill>
                  <a:srgbClr val="FF0000"/>
                </a:solidFill>
                <a:latin typeface="Trebuchet MS" panose="020B0603020202020204" pitchFamily="34" charset="0"/>
              </a:rPr>
              <a:t>9.30 – 10.00		Coffee served</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10.00 - 10:45      	David Harding 	Before we get started.</a:t>
            </a:r>
            <a:br>
              <a:rPr lang="en-GB" sz="2400" b="1" dirty="0">
                <a:latin typeface="Trebuchet MS" panose="020B0603020202020204" pitchFamily="34" charset="0"/>
              </a:rPr>
            </a:br>
            <a:r>
              <a:rPr lang="en-GB" sz="2400" dirty="0">
                <a:solidFill>
                  <a:srgbClr val="FF0000"/>
                </a:solidFill>
                <a:latin typeface="Trebuchet MS" panose="020B0603020202020204" pitchFamily="34" charset="0"/>
              </a:rPr>
              <a:t>10.45 – 11.00     	Coffee</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11.00  - 11.45     	David Gayton  	The story of redemption and preaching #1</a:t>
            </a:r>
          </a:p>
          <a:p>
            <a:r>
              <a:rPr lang="en-GB" sz="2400" dirty="0">
                <a:solidFill>
                  <a:srgbClr val="FF0000"/>
                </a:solidFill>
                <a:latin typeface="Trebuchet MS" panose="020B0603020202020204" pitchFamily="34" charset="0"/>
              </a:rPr>
              <a:t>11.45 – 12.00     	Cold drinks available</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12.00 – 12.45     	David Harding 	Passages and messages</a:t>
            </a:r>
            <a:br>
              <a:rPr lang="en-GB" sz="2400" b="1" dirty="0">
                <a:solidFill>
                  <a:srgbClr val="002060"/>
                </a:solidFill>
                <a:latin typeface="Trebuchet MS" panose="020B0603020202020204" pitchFamily="34" charset="0"/>
              </a:rPr>
            </a:br>
            <a:r>
              <a:rPr lang="en-GB" sz="2400" dirty="0">
                <a:solidFill>
                  <a:srgbClr val="FF0000"/>
                </a:solidFill>
                <a:latin typeface="Trebuchet MS" panose="020B0603020202020204" pitchFamily="34" charset="0"/>
              </a:rPr>
              <a:t>12.45 – 1:30       	Lunch</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1.30 – 2:15         	David Gayton 	The story of redemption and preaching #2</a:t>
            </a:r>
            <a:br>
              <a:rPr lang="en-GB" sz="2400" b="1" dirty="0">
                <a:solidFill>
                  <a:srgbClr val="002060"/>
                </a:solidFill>
                <a:latin typeface="Trebuchet MS" panose="020B0603020202020204" pitchFamily="34" charset="0"/>
              </a:rPr>
            </a:br>
            <a:r>
              <a:rPr lang="en-GB" sz="2400" dirty="0">
                <a:solidFill>
                  <a:srgbClr val="FF0000"/>
                </a:solidFill>
                <a:latin typeface="Trebuchet MS" panose="020B0603020202020204" pitchFamily="34" charset="0"/>
              </a:rPr>
              <a:t>2:15 – 2.30          	Coffee</a:t>
            </a:r>
            <a:br>
              <a:rPr lang="en-GB" sz="2400" dirty="0">
                <a:latin typeface="Trebuchet MS" panose="020B0603020202020204" pitchFamily="34" charset="0"/>
              </a:rPr>
            </a:br>
            <a:r>
              <a:rPr lang="en-GB" sz="2400" b="1" dirty="0">
                <a:solidFill>
                  <a:srgbClr val="002060"/>
                </a:solidFill>
                <a:latin typeface="Trebuchet MS" panose="020B0603020202020204" pitchFamily="34" charset="0"/>
              </a:rPr>
              <a:t>2.30 – 3:00          	David Harding	Getting to the point</a:t>
            </a:r>
            <a:br>
              <a:rPr lang="en-GB" sz="2400" b="1" dirty="0">
                <a:solidFill>
                  <a:srgbClr val="002060"/>
                </a:solidFill>
                <a:latin typeface="Trebuchet MS" panose="020B0603020202020204" pitchFamily="34" charset="0"/>
              </a:rPr>
            </a:br>
            <a:r>
              <a:rPr lang="en-GB" sz="2400" b="1" dirty="0">
                <a:solidFill>
                  <a:srgbClr val="002060"/>
                </a:solidFill>
                <a:latin typeface="Trebuchet MS" panose="020B0603020202020204" pitchFamily="34" charset="0"/>
              </a:rPr>
              <a:t>3.00 – 3.30 		Question Time</a:t>
            </a:r>
          </a:p>
        </p:txBody>
      </p:sp>
      <p:sp>
        <p:nvSpPr>
          <p:cNvPr id="5" name="TextBox 4">
            <a:extLst>
              <a:ext uri="{FF2B5EF4-FFF2-40B4-BE49-F238E27FC236}">
                <a16:creationId xmlns:a16="http://schemas.microsoft.com/office/drawing/2014/main" id="{F7D9B18C-8D2A-46C2-8FA2-0D8BF4211742}"/>
              </a:ext>
            </a:extLst>
          </p:cNvPr>
          <p:cNvSpPr txBox="1"/>
          <p:nvPr/>
        </p:nvSpPr>
        <p:spPr>
          <a:xfrm>
            <a:off x="163773" y="204716"/>
            <a:ext cx="11887200" cy="1107996"/>
          </a:xfrm>
          <a:prstGeom prst="rect">
            <a:avLst/>
          </a:prstGeom>
          <a:noFill/>
        </p:spPr>
        <p:txBody>
          <a:bodyPr wrap="square" rtlCol="0">
            <a:spAutoFit/>
          </a:bodyPr>
          <a:lstStyle/>
          <a:p>
            <a:pPr algn="ctr"/>
            <a:r>
              <a:rPr lang="en-GB" sz="6600" b="1" dirty="0">
                <a:solidFill>
                  <a:schemeClr val="tx2">
                    <a:lumMod val="50000"/>
                  </a:schemeClr>
                </a:solidFill>
                <a:latin typeface="Trebuchet MS" panose="020B0603020202020204" pitchFamily="34" charset="0"/>
              </a:rPr>
              <a:t>Handling the Word</a:t>
            </a:r>
          </a:p>
        </p:txBody>
      </p:sp>
    </p:spTree>
    <p:extLst>
      <p:ext uri="{BB962C8B-B14F-4D97-AF65-F5344CB8AC3E}">
        <p14:creationId xmlns:p14="http://schemas.microsoft.com/office/powerpoint/2010/main" val="3043943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B9F079-E7E3-41D7-9CFF-8A8C00EEC1DC}"/>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Before we get started</a:t>
            </a:r>
            <a:endParaRPr lang="en-GB" sz="3600" dirty="0"/>
          </a:p>
        </p:txBody>
      </p:sp>
      <p:sp>
        <p:nvSpPr>
          <p:cNvPr id="3" name="TextBox 2">
            <a:extLst>
              <a:ext uri="{FF2B5EF4-FFF2-40B4-BE49-F238E27FC236}">
                <a16:creationId xmlns:a16="http://schemas.microsoft.com/office/drawing/2014/main" id="{B3258FAB-9C72-4E07-B88E-586C87922B46}"/>
              </a:ext>
            </a:extLst>
          </p:cNvPr>
          <p:cNvSpPr txBox="1"/>
          <p:nvPr/>
        </p:nvSpPr>
        <p:spPr>
          <a:xfrm>
            <a:off x="0" y="587697"/>
            <a:ext cx="12192000" cy="2062103"/>
          </a:xfrm>
          <a:prstGeom prst="rect">
            <a:avLst/>
          </a:prstGeom>
          <a:noFill/>
        </p:spPr>
        <p:txBody>
          <a:bodyPr wrap="square" rtlCol="0">
            <a:spAutoFit/>
          </a:bodyPr>
          <a:lstStyle/>
          <a:p>
            <a:pPr marL="514350" indent="-514350">
              <a:buAutoNum type="arabicPeriod"/>
            </a:pPr>
            <a:r>
              <a:rPr lang="en-GB" sz="3200" dirty="0">
                <a:solidFill>
                  <a:srgbClr val="FF0000"/>
                </a:solidFill>
              </a:rPr>
              <a:t>A way of thinking about the Scripture</a:t>
            </a:r>
            <a:endParaRPr lang="en-GB" sz="3200" i="1" dirty="0">
              <a:solidFill>
                <a:srgbClr val="FF0000"/>
              </a:solidFill>
            </a:endParaRPr>
          </a:p>
          <a:p>
            <a:pPr marL="514350" indent="-514350">
              <a:buAutoNum type="arabicPeriod"/>
            </a:pPr>
            <a:r>
              <a:rPr lang="en-GB" sz="3200" dirty="0">
                <a:solidFill>
                  <a:srgbClr val="FF0000"/>
                </a:solidFill>
              </a:rPr>
              <a:t>A way of thinking as you prepare a message</a:t>
            </a:r>
          </a:p>
          <a:p>
            <a:pPr marL="514350" indent="-514350">
              <a:buAutoNum type="arabicPeriod"/>
            </a:pPr>
            <a:r>
              <a:rPr lang="en-GB" sz="3200" dirty="0">
                <a:solidFill>
                  <a:srgbClr val="FF0000"/>
                </a:solidFill>
              </a:rPr>
              <a:t>A way of thinking about what should be in every message</a:t>
            </a:r>
          </a:p>
          <a:p>
            <a:pPr marL="514350" indent="-514350">
              <a:buAutoNum type="arabicPeriod"/>
            </a:pPr>
            <a:r>
              <a:rPr lang="en-GB" sz="3200" dirty="0">
                <a:solidFill>
                  <a:srgbClr val="FF0000"/>
                </a:solidFill>
              </a:rPr>
              <a:t>Getting started… </a:t>
            </a:r>
          </a:p>
        </p:txBody>
      </p:sp>
      <p:sp>
        <p:nvSpPr>
          <p:cNvPr id="4" name="TextBox 3">
            <a:extLst>
              <a:ext uri="{FF2B5EF4-FFF2-40B4-BE49-F238E27FC236}">
                <a16:creationId xmlns:a16="http://schemas.microsoft.com/office/drawing/2014/main" id="{8A020F10-0912-4348-93E0-AB9755DE7331}"/>
              </a:ext>
            </a:extLst>
          </p:cNvPr>
          <p:cNvSpPr txBox="1"/>
          <p:nvPr/>
        </p:nvSpPr>
        <p:spPr>
          <a:xfrm>
            <a:off x="0" y="2564071"/>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Passages and messages</a:t>
            </a:r>
            <a:endParaRPr lang="en-GB" sz="3600" dirty="0"/>
          </a:p>
        </p:txBody>
      </p:sp>
      <p:sp>
        <p:nvSpPr>
          <p:cNvPr id="5" name="TextBox 4">
            <a:extLst>
              <a:ext uri="{FF2B5EF4-FFF2-40B4-BE49-F238E27FC236}">
                <a16:creationId xmlns:a16="http://schemas.microsoft.com/office/drawing/2014/main" id="{2E4BA492-CBAE-4F32-A159-6F8DC0867D6C}"/>
              </a:ext>
            </a:extLst>
          </p:cNvPr>
          <p:cNvSpPr txBox="1"/>
          <p:nvPr/>
        </p:nvSpPr>
        <p:spPr>
          <a:xfrm>
            <a:off x="0" y="3153256"/>
            <a:ext cx="8001000" cy="1077218"/>
          </a:xfrm>
          <a:prstGeom prst="rect">
            <a:avLst/>
          </a:prstGeom>
          <a:noFill/>
        </p:spPr>
        <p:txBody>
          <a:bodyPr wrap="square" rtlCol="0">
            <a:spAutoFit/>
          </a:bodyPr>
          <a:lstStyle/>
          <a:p>
            <a:pPr marL="342900" indent="-342900">
              <a:buAutoNum type="arabicPeriod"/>
            </a:pPr>
            <a:r>
              <a:rPr lang="en-GB" sz="3200" dirty="0">
                <a:solidFill>
                  <a:srgbClr val="FF0000"/>
                </a:solidFill>
              </a:rPr>
              <a:t>To everything there is a purpose…</a:t>
            </a:r>
          </a:p>
          <a:p>
            <a:pPr marL="342900" indent="-342900">
              <a:buAutoNum type="arabicPeriod"/>
            </a:pPr>
            <a:r>
              <a:rPr lang="en-GB" sz="3200" dirty="0">
                <a:solidFill>
                  <a:srgbClr val="FF0000"/>
                </a:solidFill>
              </a:rPr>
              <a:t>Purpose, progress and paragraphs…</a:t>
            </a:r>
          </a:p>
        </p:txBody>
      </p:sp>
      <p:sp>
        <p:nvSpPr>
          <p:cNvPr id="6" name="TextBox 5">
            <a:extLst>
              <a:ext uri="{FF2B5EF4-FFF2-40B4-BE49-F238E27FC236}">
                <a16:creationId xmlns:a16="http://schemas.microsoft.com/office/drawing/2014/main" id="{2367ED00-D665-4015-971F-5D80E128B16D}"/>
              </a:ext>
            </a:extLst>
          </p:cNvPr>
          <p:cNvSpPr txBox="1"/>
          <p:nvPr/>
        </p:nvSpPr>
        <p:spPr>
          <a:xfrm>
            <a:off x="9520" y="4343149"/>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endParaRPr lang="en-GB" sz="3600" dirty="0"/>
          </a:p>
        </p:txBody>
      </p:sp>
      <p:sp>
        <p:nvSpPr>
          <p:cNvPr id="7" name="TextBox 6">
            <a:extLst>
              <a:ext uri="{FF2B5EF4-FFF2-40B4-BE49-F238E27FC236}">
                <a16:creationId xmlns:a16="http://schemas.microsoft.com/office/drawing/2014/main" id="{D29659B0-3739-417E-8014-2277EAE540D9}"/>
              </a:ext>
            </a:extLst>
          </p:cNvPr>
          <p:cNvSpPr txBox="1"/>
          <p:nvPr/>
        </p:nvSpPr>
        <p:spPr>
          <a:xfrm>
            <a:off x="9520" y="4903751"/>
            <a:ext cx="8001000" cy="1569660"/>
          </a:xfrm>
          <a:prstGeom prst="rect">
            <a:avLst/>
          </a:prstGeom>
          <a:noFill/>
        </p:spPr>
        <p:txBody>
          <a:bodyPr wrap="square" rtlCol="0">
            <a:spAutoFit/>
          </a:bodyPr>
          <a:lstStyle/>
          <a:p>
            <a:pPr marL="342900" indent="-342900">
              <a:buFontTx/>
              <a:buAutoNum type="arabicPeriod"/>
            </a:pPr>
            <a:r>
              <a:rPr lang="en-GB" sz="3200" dirty="0">
                <a:solidFill>
                  <a:srgbClr val="FF0000"/>
                </a:solidFill>
              </a:rPr>
              <a:t>Here and now, not there and then…</a:t>
            </a:r>
          </a:p>
          <a:p>
            <a:pPr marL="342900" indent="-342900">
              <a:buAutoNum type="arabicPeriod"/>
            </a:pPr>
            <a:r>
              <a:rPr lang="en-GB" sz="3200" dirty="0">
                <a:solidFill>
                  <a:srgbClr val="FF0000"/>
                </a:solidFill>
              </a:rPr>
              <a:t>We’re busy going nowhere…</a:t>
            </a:r>
          </a:p>
          <a:p>
            <a:pPr marL="342900" indent="-342900">
              <a:buAutoNum type="arabicPeriod"/>
            </a:pPr>
            <a:r>
              <a:rPr lang="en-GB" sz="3200" dirty="0">
                <a:solidFill>
                  <a:srgbClr val="FF0000"/>
                </a:solidFill>
              </a:rPr>
              <a:t>Persuasion</a:t>
            </a:r>
          </a:p>
        </p:txBody>
      </p:sp>
    </p:spTree>
    <p:extLst>
      <p:ext uri="{BB962C8B-B14F-4D97-AF65-F5344CB8AC3E}">
        <p14:creationId xmlns:p14="http://schemas.microsoft.com/office/powerpoint/2010/main" val="877459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EABF01B4-6A7A-4CF9-899A-416A7DA7E129}"/>
              </a:ext>
            </a:extLst>
          </p:cNvPr>
          <p:cNvSpPr txBox="1">
            <a:spLocks noChangeArrowheads="1"/>
          </p:cNvSpPr>
          <p:nvPr/>
        </p:nvSpPr>
        <p:spPr bwMode="auto">
          <a:xfrm>
            <a:off x="-1" y="1041023"/>
            <a:ext cx="1219199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GB" altLang="en-US" sz="2800" b="1" dirty="0">
                <a:solidFill>
                  <a:schemeClr val="tx2">
                    <a:lumMod val="50000"/>
                  </a:schemeClr>
                </a:solidFill>
                <a:latin typeface="Times New Roman" panose="02020603050405020304" pitchFamily="18" charset="0"/>
              </a:rPr>
              <a:t>1 Thessalonians 4.13-18</a:t>
            </a:r>
          </a:p>
          <a:p>
            <a:pPr fontAlgn="base">
              <a:spcBef>
                <a:spcPct val="50000"/>
              </a:spcBef>
              <a:spcAft>
                <a:spcPct val="0"/>
              </a:spcAft>
              <a:defRPr/>
            </a:pPr>
            <a:r>
              <a:rPr lang="en-GB" altLang="en-US" sz="2800" dirty="0">
                <a:solidFill>
                  <a:schemeClr val="tx2">
                    <a:lumMod val="50000"/>
                  </a:schemeClr>
                </a:solidFill>
                <a:latin typeface="Times New Roman" panose="02020603050405020304" pitchFamily="18" charset="0"/>
              </a:rPr>
              <a:t>But I do not want you to be ignorant, brethren, concerning those who have fallen asleep, lest you sorrow as others who have no hope. For if we believe that Jesus died and rose again, even so God will bring with Him those who sleep in Jesus. For this we say to you by the word of the Lord, that we who are alive </a:t>
            </a:r>
            <a:r>
              <a:rPr lang="en-GB" altLang="en-US" sz="2800" i="1" dirty="0">
                <a:solidFill>
                  <a:schemeClr val="tx2">
                    <a:lumMod val="50000"/>
                  </a:schemeClr>
                </a:solidFill>
                <a:latin typeface="Times New Roman" panose="02020603050405020304" pitchFamily="18" charset="0"/>
              </a:rPr>
              <a:t>and</a:t>
            </a:r>
            <a:r>
              <a:rPr lang="en-GB" altLang="en-US" sz="2800" dirty="0">
                <a:solidFill>
                  <a:schemeClr val="tx2">
                    <a:lumMod val="50000"/>
                  </a:schemeClr>
                </a:solidFill>
                <a:latin typeface="Times New Roman" panose="02020603050405020304" pitchFamily="18" charset="0"/>
              </a:rPr>
              <a:t> remain until the coming of the Lord will by no means precede those who are asleep.  For the Lord Himself will descend from heaven with a shout, with the voice of an archangel, and with the trumpet of God. And the dead in Christ will rise first. Then we who are alive </a:t>
            </a:r>
            <a:r>
              <a:rPr lang="en-GB" altLang="en-US" sz="2800" i="1" dirty="0">
                <a:solidFill>
                  <a:schemeClr val="tx2">
                    <a:lumMod val="50000"/>
                  </a:schemeClr>
                </a:solidFill>
                <a:latin typeface="Times New Roman" panose="02020603050405020304" pitchFamily="18" charset="0"/>
              </a:rPr>
              <a:t>and</a:t>
            </a:r>
            <a:r>
              <a:rPr lang="en-GB" altLang="en-US" sz="2800" dirty="0">
                <a:solidFill>
                  <a:schemeClr val="tx2">
                    <a:lumMod val="50000"/>
                  </a:schemeClr>
                </a:solidFill>
                <a:latin typeface="Times New Roman" panose="02020603050405020304" pitchFamily="18" charset="0"/>
              </a:rPr>
              <a:t> remain shall be caught up together with them in the clouds to meet the Lord in the air. And thus we shall always be with the Lord. </a:t>
            </a:r>
          </a:p>
          <a:p>
            <a:pPr fontAlgn="base">
              <a:spcBef>
                <a:spcPct val="50000"/>
              </a:spcBef>
              <a:spcAft>
                <a:spcPct val="0"/>
              </a:spcAft>
              <a:defRPr/>
            </a:pPr>
            <a:r>
              <a:rPr lang="en-GB" altLang="en-US" sz="2800" dirty="0">
                <a:solidFill>
                  <a:schemeClr val="tx2">
                    <a:lumMod val="50000"/>
                  </a:schemeClr>
                </a:solidFill>
                <a:latin typeface="Times New Roman" panose="02020603050405020304" pitchFamily="18" charset="0"/>
              </a:rPr>
              <a:t>Therefore comfort one another with these words.</a:t>
            </a:r>
            <a:endParaRPr lang="en-GB" altLang="en-US" sz="2800" b="1" dirty="0">
              <a:solidFill>
                <a:schemeClr val="tx2">
                  <a:lumMod val="50000"/>
                </a:schemeClr>
              </a:solidFill>
              <a:latin typeface="Times New Roman" panose="02020603050405020304" pitchFamily="18" charset="0"/>
            </a:endParaRPr>
          </a:p>
        </p:txBody>
      </p:sp>
      <p:sp>
        <p:nvSpPr>
          <p:cNvPr id="5124" name="Rectangle 4">
            <a:extLst>
              <a:ext uri="{FF2B5EF4-FFF2-40B4-BE49-F238E27FC236}">
                <a16:creationId xmlns:a16="http://schemas.microsoft.com/office/drawing/2014/main" id="{ADF0C648-67B3-46C0-AE88-7A99FAD59FD3}"/>
              </a:ext>
            </a:extLst>
          </p:cNvPr>
          <p:cNvSpPr>
            <a:spLocks noChangeArrowheads="1"/>
          </p:cNvSpPr>
          <p:nvPr/>
        </p:nvSpPr>
        <p:spPr bwMode="auto">
          <a:xfrm>
            <a:off x="671514" y="1717833"/>
            <a:ext cx="4672012" cy="4572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GB" sz="2400">
              <a:solidFill>
                <a:schemeClr val="tx2">
                  <a:lumMod val="50000"/>
                </a:schemeClr>
              </a:solidFill>
              <a:latin typeface="Times New Roman" panose="02020603050405020304" pitchFamily="18" charset="0"/>
            </a:endParaRPr>
          </a:p>
        </p:txBody>
      </p:sp>
      <p:sp>
        <p:nvSpPr>
          <p:cNvPr id="5125" name="Rectangle 5">
            <a:extLst>
              <a:ext uri="{FF2B5EF4-FFF2-40B4-BE49-F238E27FC236}">
                <a16:creationId xmlns:a16="http://schemas.microsoft.com/office/drawing/2014/main" id="{9DCB3412-8194-4F05-ADEF-D4D00D7D7B7C}"/>
              </a:ext>
            </a:extLst>
          </p:cNvPr>
          <p:cNvSpPr>
            <a:spLocks noChangeArrowheads="1"/>
          </p:cNvSpPr>
          <p:nvPr/>
        </p:nvSpPr>
        <p:spPr bwMode="auto">
          <a:xfrm>
            <a:off x="0" y="5816977"/>
            <a:ext cx="7848600" cy="3810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GB" sz="2400">
              <a:solidFill>
                <a:schemeClr val="tx2">
                  <a:lumMod val="50000"/>
                </a:schemeClr>
              </a:solidFill>
              <a:latin typeface="Times New Roman" panose="02020603050405020304" pitchFamily="18" charset="0"/>
            </a:endParaRPr>
          </a:p>
        </p:txBody>
      </p:sp>
      <p:sp>
        <p:nvSpPr>
          <p:cNvPr id="7" name="TextBox 6">
            <a:extLst>
              <a:ext uri="{FF2B5EF4-FFF2-40B4-BE49-F238E27FC236}">
                <a16:creationId xmlns:a16="http://schemas.microsoft.com/office/drawing/2014/main" id="{652C0873-4A48-4060-B94C-62539BF731B0}"/>
              </a:ext>
            </a:extLst>
          </p:cNvPr>
          <p:cNvSpPr txBox="1"/>
          <p:nvPr/>
        </p:nvSpPr>
        <p:spPr>
          <a:xfrm>
            <a:off x="0" y="0"/>
            <a:ext cx="12192000" cy="1138773"/>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p>
          <a:p>
            <a:r>
              <a:rPr lang="en-GB" sz="3200" dirty="0">
                <a:solidFill>
                  <a:srgbClr val="FF0000"/>
                </a:solidFill>
              </a:rPr>
              <a:t>Here and now, not there and then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p:cTn id="19" dur="500" fill="hold"/>
                                        <p:tgtEl>
                                          <p:spTgt spid="5124"/>
                                        </p:tgtEl>
                                        <p:attrNameLst>
                                          <p:attrName>ppt_w</p:attrName>
                                        </p:attrNameLst>
                                      </p:cBhvr>
                                      <p:tavLst>
                                        <p:tav tm="0">
                                          <p:val>
                                            <p:fltVal val="0"/>
                                          </p:val>
                                        </p:tav>
                                        <p:tav tm="100000">
                                          <p:val>
                                            <p:strVal val="#ppt_w"/>
                                          </p:val>
                                        </p:tav>
                                      </p:tavLst>
                                    </p:anim>
                                    <p:anim calcmode="lin" valueType="num">
                                      <p:cBhvr>
                                        <p:cTn id="20" dur="500" fill="hold"/>
                                        <p:tgtEl>
                                          <p:spTgt spid="512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125"/>
                                        </p:tgtEl>
                                        <p:attrNameLst>
                                          <p:attrName>style.visibility</p:attrName>
                                        </p:attrNameLst>
                                      </p:cBhvr>
                                      <p:to>
                                        <p:strVal val="visible"/>
                                      </p:to>
                                    </p:set>
                                    <p:anim calcmode="lin" valueType="num">
                                      <p:cBhvr>
                                        <p:cTn id="25" dur="500" fill="hold"/>
                                        <p:tgtEl>
                                          <p:spTgt spid="5125"/>
                                        </p:tgtEl>
                                        <p:attrNameLst>
                                          <p:attrName>ppt_w</p:attrName>
                                        </p:attrNameLst>
                                      </p:cBhvr>
                                      <p:tavLst>
                                        <p:tav tm="0">
                                          <p:val>
                                            <p:fltVal val="0"/>
                                          </p:val>
                                        </p:tav>
                                        <p:tav tm="100000">
                                          <p:val>
                                            <p:strVal val="#ppt_w"/>
                                          </p:val>
                                        </p:tav>
                                      </p:tavLst>
                                    </p:anim>
                                    <p:anim calcmode="lin" valueType="num">
                                      <p:cBhvr>
                                        <p:cTn id="26" dur="500" fill="hold"/>
                                        <p:tgtEl>
                                          <p:spTgt spid="51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a:extLst>
              <a:ext uri="{FF2B5EF4-FFF2-40B4-BE49-F238E27FC236}">
                <a16:creationId xmlns:a16="http://schemas.microsoft.com/office/drawing/2014/main" id="{715BFBCF-9EB5-4B86-9816-5ACB130815ED}"/>
              </a:ext>
            </a:extLst>
          </p:cNvPr>
          <p:cNvSpPr txBox="1">
            <a:spLocks noChangeArrowheads="1"/>
          </p:cNvSpPr>
          <p:nvPr/>
        </p:nvSpPr>
        <p:spPr bwMode="auto">
          <a:xfrm>
            <a:off x="114300" y="1164729"/>
            <a:ext cx="120777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GB" altLang="en-US" sz="2800" b="1" dirty="0">
                <a:solidFill>
                  <a:schemeClr val="tx2">
                    <a:lumMod val="50000"/>
                  </a:schemeClr>
                </a:solidFill>
                <a:latin typeface="Times New Roman" panose="02020603050405020304" pitchFamily="18" charset="0"/>
              </a:rPr>
              <a:t>But I do not want you to be ignorant, brethren,</a:t>
            </a:r>
            <a:r>
              <a:rPr lang="en-GB" altLang="en-US" sz="2800" dirty="0">
                <a:solidFill>
                  <a:srgbClr val="FFFFFF"/>
                </a:solidFill>
                <a:latin typeface="Times New Roman" panose="02020603050405020304" pitchFamily="18" charset="0"/>
              </a:rPr>
              <a:t> </a:t>
            </a:r>
            <a:r>
              <a:rPr lang="en-GB" altLang="en-US" sz="2800" dirty="0">
                <a:solidFill>
                  <a:srgbClr val="C00000"/>
                </a:solidFill>
                <a:latin typeface="Times New Roman" panose="02020603050405020304" pitchFamily="18" charset="0"/>
              </a:rPr>
              <a:t>concerning those who have fallen asleep, lest you sorrow as others who have no hope. </a:t>
            </a:r>
          </a:p>
          <a:p>
            <a:pPr fontAlgn="base">
              <a:spcBef>
                <a:spcPct val="50000"/>
              </a:spcBef>
              <a:spcAft>
                <a:spcPct val="0"/>
              </a:spcAft>
              <a:defRPr/>
            </a:pPr>
            <a:r>
              <a:rPr lang="en-GB" altLang="en-US" sz="2800" dirty="0">
                <a:solidFill>
                  <a:srgbClr val="C00000"/>
                </a:solidFill>
                <a:latin typeface="Times New Roman" panose="02020603050405020304" pitchFamily="18" charset="0"/>
              </a:rPr>
              <a:t>For if we believe that Jesus died and rose again, even so God will bring with Him those who sleep in Jesus. For this we say to you by the word of the Lord, that we who are alive </a:t>
            </a:r>
            <a:r>
              <a:rPr lang="en-GB" altLang="en-US" sz="2800" i="1" dirty="0">
                <a:solidFill>
                  <a:srgbClr val="C00000"/>
                </a:solidFill>
                <a:latin typeface="Times New Roman" panose="02020603050405020304" pitchFamily="18" charset="0"/>
              </a:rPr>
              <a:t>and</a:t>
            </a:r>
            <a:r>
              <a:rPr lang="en-GB" altLang="en-US" sz="2800" dirty="0">
                <a:solidFill>
                  <a:srgbClr val="C00000"/>
                </a:solidFill>
                <a:latin typeface="Times New Roman" panose="02020603050405020304" pitchFamily="18" charset="0"/>
              </a:rPr>
              <a:t> remain until the coming of the Lord will by no means precede those who are asleep.  For the Lord Himself will descend from heaven with a shout, with the voice of an archangel, and with the trumpet of God. And the dead in Christ will rise first. Then we who are alive </a:t>
            </a:r>
            <a:r>
              <a:rPr lang="en-GB" altLang="en-US" sz="2800" i="1" dirty="0">
                <a:solidFill>
                  <a:srgbClr val="C00000"/>
                </a:solidFill>
                <a:latin typeface="Times New Roman" panose="02020603050405020304" pitchFamily="18" charset="0"/>
              </a:rPr>
              <a:t>and</a:t>
            </a:r>
            <a:r>
              <a:rPr lang="en-GB" altLang="en-US" sz="2800" dirty="0">
                <a:solidFill>
                  <a:srgbClr val="C00000"/>
                </a:solidFill>
                <a:latin typeface="Times New Roman" panose="02020603050405020304" pitchFamily="18" charset="0"/>
              </a:rPr>
              <a:t> remain shall be caught up together with them in the clouds to meet the Lord in the air. </a:t>
            </a:r>
          </a:p>
          <a:p>
            <a:pPr fontAlgn="base">
              <a:spcBef>
                <a:spcPct val="50000"/>
              </a:spcBef>
              <a:spcAft>
                <a:spcPct val="0"/>
              </a:spcAft>
              <a:defRPr/>
            </a:pPr>
            <a:r>
              <a:rPr lang="en-GB" altLang="en-US" sz="2800" dirty="0">
                <a:solidFill>
                  <a:srgbClr val="C00000"/>
                </a:solidFill>
                <a:latin typeface="Times New Roman" panose="02020603050405020304" pitchFamily="18" charset="0"/>
              </a:rPr>
              <a:t>And thus we shall always be with the Lord. </a:t>
            </a:r>
          </a:p>
          <a:p>
            <a:pPr fontAlgn="base">
              <a:spcBef>
                <a:spcPct val="50000"/>
              </a:spcBef>
              <a:spcAft>
                <a:spcPct val="0"/>
              </a:spcAft>
              <a:defRPr/>
            </a:pPr>
            <a:r>
              <a:rPr lang="en-GB" altLang="en-US" sz="2800" b="1" dirty="0">
                <a:solidFill>
                  <a:schemeClr val="tx2">
                    <a:lumMod val="50000"/>
                  </a:schemeClr>
                </a:solidFill>
                <a:latin typeface="Times New Roman" panose="02020603050405020304" pitchFamily="18" charset="0"/>
              </a:rPr>
              <a:t>Therefore comfort one another with these words.</a:t>
            </a:r>
          </a:p>
        </p:txBody>
      </p:sp>
      <p:sp>
        <p:nvSpPr>
          <p:cNvPr id="6154" name="Rectangle 10">
            <a:extLst>
              <a:ext uri="{FF2B5EF4-FFF2-40B4-BE49-F238E27FC236}">
                <a16:creationId xmlns:a16="http://schemas.microsoft.com/office/drawing/2014/main" id="{2DF51D39-383D-4E26-9397-F311C3799EFF}"/>
              </a:ext>
            </a:extLst>
          </p:cNvPr>
          <p:cNvSpPr>
            <a:spLocks noChangeArrowheads="1"/>
          </p:cNvSpPr>
          <p:nvPr/>
        </p:nvSpPr>
        <p:spPr bwMode="auto">
          <a:xfrm>
            <a:off x="152399" y="1600200"/>
            <a:ext cx="1947863" cy="533400"/>
          </a:xfrm>
          <a:prstGeom prst="rect">
            <a:avLst/>
          </a:prstGeom>
          <a:noFill/>
          <a:ln w="190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GB" sz="2400">
              <a:solidFill>
                <a:srgbClr val="FFFFFF"/>
              </a:solidFill>
              <a:latin typeface="Times New Roman" panose="02020603050405020304" pitchFamily="18" charset="0"/>
            </a:endParaRPr>
          </a:p>
        </p:txBody>
      </p:sp>
      <p:sp>
        <p:nvSpPr>
          <p:cNvPr id="6155" name="Rectangle 11">
            <a:extLst>
              <a:ext uri="{FF2B5EF4-FFF2-40B4-BE49-F238E27FC236}">
                <a16:creationId xmlns:a16="http://schemas.microsoft.com/office/drawing/2014/main" id="{FD6BF1BE-3ADD-4D3A-A8E1-EE10EB436BE2}"/>
              </a:ext>
            </a:extLst>
          </p:cNvPr>
          <p:cNvSpPr>
            <a:spLocks noChangeArrowheads="1"/>
          </p:cNvSpPr>
          <p:nvPr/>
        </p:nvSpPr>
        <p:spPr bwMode="auto">
          <a:xfrm>
            <a:off x="152398" y="2271713"/>
            <a:ext cx="11925301" cy="2972305"/>
          </a:xfrm>
          <a:prstGeom prst="rect">
            <a:avLst/>
          </a:prstGeom>
          <a:noFill/>
          <a:ln w="190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GB" sz="2400">
              <a:solidFill>
                <a:srgbClr val="FFFFFF"/>
              </a:solidFill>
              <a:latin typeface="Times New Roman" panose="02020603050405020304" pitchFamily="18" charset="0"/>
            </a:endParaRPr>
          </a:p>
        </p:txBody>
      </p:sp>
      <p:sp>
        <p:nvSpPr>
          <p:cNvPr id="6156" name="Rectangle 12">
            <a:extLst>
              <a:ext uri="{FF2B5EF4-FFF2-40B4-BE49-F238E27FC236}">
                <a16:creationId xmlns:a16="http://schemas.microsoft.com/office/drawing/2014/main" id="{9D20B0C5-0038-4D5E-A7CF-F6F0E6594E10}"/>
              </a:ext>
            </a:extLst>
          </p:cNvPr>
          <p:cNvSpPr>
            <a:spLocks noChangeArrowheads="1"/>
          </p:cNvSpPr>
          <p:nvPr/>
        </p:nvSpPr>
        <p:spPr bwMode="auto">
          <a:xfrm>
            <a:off x="114299" y="5458836"/>
            <a:ext cx="6372225" cy="533400"/>
          </a:xfrm>
          <a:prstGeom prst="rect">
            <a:avLst/>
          </a:prstGeom>
          <a:noFill/>
          <a:ln w="190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GB" sz="2400">
              <a:solidFill>
                <a:srgbClr val="FFFFFF"/>
              </a:solidFill>
              <a:latin typeface="Times New Roman" panose="02020603050405020304" pitchFamily="18" charset="0"/>
            </a:endParaRPr>
          </a:p>
        </p:txBody>
      </p:sp>
      <p:sp>
        <p:nvSpPr>
          <p:cNvPr id="8" name="TextBox 7">
            <a:extLst>
              <a:ext uri="{FF2B5EF4-FFF2-40B4-BE49-F238E27FC236}">
                <a16:creationId xmlns:a16="http://schemas.microsoft.com/office/drawing/2014/main" id="{B53CB13D-783A-4B79-8748-976B14ADCEC5}"/>
              </a:ext>
            </a:extLst>
          </p:cNvPr>
          <p:cNvSpPr txBox="1"/>
          <p:nvPr/>
        </p:nvSpPr>
        <p:spPr>
          <a:xfrm>
            <a:off x="0" y="0"/>
            <a:ext cx="12192000" cy="1138773"/>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p>
          <a:p>
            <a:r>
              <a:rPr lang="en-GB" sz="3200" dirty="0">
                <a:solidFill>
                  <a:srgbClr val="FF0000"/>
                </a:solidFill>
              </a:rPr>
              <a:t>Here and now, not there and then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p:cTn id="7" dur="500" fill="hold"/>
                                        <p:tgtEl>
                                          <p:spTgt spid="6154"/>
                                        </p:tgtEl>
                                        <p:attrNameLst>
                                          <p:attrName>ppt_w</p:attrName>
                                        </p:attrNameLst>
                                      </p:cBhvr>
                                      <p:tavLst>
                                        <p:tav tm="0">
                                          <p:val>
                                            <p:fltVal val="0"/>
                                          </p:val>
                                        </p:tav>
                                        <p:tav tm="100000">
                                          <p:val>
                                            <p:strVal val="#ppt_w"/>
                                          </p:val>
                                        </p:tav>
                                      </p:tavLst>
                                    </p:anim>
                                    <p:anim calcmode="lin" valueType="num">
                                      <p:cBhvr>
                                        <p:cTn id="8" dur="500" fill="hold"/>
                                        <p:tgtEl>
                                          <p:spTgt spid="615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6155"/>
                                        </p:tgtEl>
                                        <p:attrNameLst>
                                          <p:attrName>style.visibility</p:attrName>
                                        </p:attrNameLst>
                                      </p:cBhvr>
                                      <p:to>
                                        <p:strVal val="visible"/>
                                      </p:to>
                                    </p:set>
                                    <p:anim calcmode="lin" valueType="num">
                                      <p:cBhvr>
                                        <p:cTn id="13" dur="500" fill="hold"/>
                                        <p:tgtEl>
                                          <p:spTgt spid="6155"/>
                                        </p:tgtEl>
                                        <p:attrNameLst>
                                          <p:attrName>ppt_w</p:attrName>
                                        </p:attrNameLst>
                                      </p:cBhvr>
                                      <p:tavLst>
                                        <p:tav tm="0">
                                          <p:val>
                                            <p:fltVal val="0"/>
                                          </p:val>
                                        </p:tav>
                                        <p:tav tm="100000">
                                          <p:val>
                                            <p:strVal val="#ppt_w"/>
                                          </p:val>
                                        </p:tav>
                                      </p:tavLst>
                                    </p:anim>
                                    <p:anim calcmode="lin" valueType="num">
                                      <p:cBhvr>
                                        <p:cTn id="14" dur="500" fill="hold"/>
                                        <p:tgtEl>
                                          <p:spTgt spid="615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6156"/>
                                        </p:tgtEl>
                                        <p:attrNameLst>
                                          <p:attrName>style.visibility</p:attrName>
                                        </p:attrNameLst>
                                      </p:cBhvr>
                                      <p:to>
                                        <p:strVal val="visible"/>
                                      </p:to>
                                    </p:set>
                                    <p:anim calcmode="lin" valueType="num">
                                      <p:cBhvr>
                                        <p:cTn id="19" dur="500" fill="hold"/>
                                        <p:tgtEl>
                                          <p:spTgt spid="6156"/>
                                        </p:tgtEl>
                                        <p:attrNameLst>
                                          <p:attrName>ppt_w</p:attrName>
                                        </p:attrNameLst>
                                      </p:cBhvr>
                                      <p:tavLst>
                                        <p:tav tm="0">
                                          <p:val>
                                            <p:fltVal val="0"/>
                                          </p:val>
                                        </p:tav>
                                        <p:tav tm="100000">
                                          <p:val>
                                            <p:strVal val="#ppt_w"/>
                                          </p:val>
                                        </p:tav>
                                      </p:tavLst>
                                    </p:anim>
                                    <p:anim calcmode="lin" valueType="num">
                                      <p:cBhvr>
                                        <p:cTn id="20" dur="500" fill="hold"/>
                                        <p:tgtEl>
                                          <p:spTgt spid="61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a:extLst>
              <a:ext uri="{FF2B5EF4-FFF2-40B4-BE49-F238E27FC236}">
                <a16:creationId xmlns:a16="http://schemas.microsoft.com/office/drawing/2014/main" id="{9109CE77-E5DF-40EB-9348-6BB578E5CC36}"/>
              </a:ext>
            </a:extLst>
          </p:cNvPr>
          <p:cNvSpPr txBox="1">
            <a:spLocks noChangeArrowheads="1"/>
          </p:cNvSpPr>
          <p:nvPr/>
        </p:nvSpPr>
        <p:spPr bwMode="auto">
          <a:xfrm>
            <a:off x="0" y="1010181"/>
            <a:ext cx="12192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GB" altLang="en-US" sz="2800" dirty="0">
                <a:solidFill>
                  <a:schemeClr val="tx2">
                    <a:lumMod val="50000"/>
                  </a:schemeClr>
                </a:solidFill>
                <a:latin typeface="Times New Roman" panose="02020603050405020304" pitchFamily="18" charset="0"/>
              </a:rPr>
              <a:t>Purpose: But I do not want you to be ignorant, brethren, … Therefore comfort one another with these words.</a:t>
            </a:r>
            <a:endParaRPr lang="en-GB" altLang="en-US" sz="2800" b="1" dirty="0">
              <a:solidFill>
                <a:schemeClr val="tx2">
                  <a:lumMod val="50000"/>
                </a:schemeClr>
              </a:solidFill>
              <a:latin typeface="Times New Roman" panose="02020603050405020304" pitchFamily="18" charset="0"/>
            </a:endParaRPr>
          </a:p>
          <a:p>
            <a:pPr fontAlgn="base">
              <a:spcBef>
                <a:spcPct val="50000"/>
              </a:spcBef>
              <a:spcAft>
                <a:spcPct val="0"/>
              </a:spcAft>
              <a:defRPr/>
            </a:pPr>
            <a:r>
              <a:rPr lang="en-GB" altLang="en-US" sz="2800" dirty="0">
                <a:solidFill>
                  <a:srgbClr val="FF0000"/>
                </a:solidFill>
                <a:latin typeface="Times New Roman" panose="02020603050405020304" pitchFamily="18" charset="0"/>
              </a:rPr>
              <a:t>Reason 1: concerning those who have fallen asleep, lest you sorrow as others who have no hope. </a:t>
            </a:r>
          </a:p>
          <a:p>
            <a:pPr fontAlgn="base">
              <a:spcBef>
                <a:spcPct val="50000"/>
              </a:spcBef>
              <a:spcAft>
                <a:spcPct val="0"/>
              </a:spcAft>
              <a:defRPr/>
            </a:pPr>
            <a:r>
              <a:rPr lang="en-GB" altLang="en-US" sz="2800" dirty="0">
                <a:solidFill>
                  <a:srgbClr val="FF0000"/>
                </a:solidFill>
                <a:latin typeface="Times New Roman" panose="02020603050405020304" pitchFamily="18" charset="0"/>
              </a:rPr>
              <a:t>Reason 2: For if we believe that Jesus died and rose again, even so God will bring with Him those who sleep in Jesus. For this we say to you by the word of the Lord, that we who are alive </a:t>
            </a:r>
            <a:r>
              <a:rPr lang="en-GB" altLang="en-US" sz="2800" i="1" dirty="0">
                <a:solidFill>
                  <a:srgbClr val="FF0000"/>
                </a:solidFill>
                <a:latin typeface="Times New Roman" panose="02020603050405020304" pitchFamily="18" charset="0"/>
              </a:rPr>
              <a:t>and</a:t>
            </a:r>
            <a:r>
              <a:rPr lang="en-GB" altLang="en-US" sz="2800" dirty="0">
                <a:solidFill>
                  <a:srgbClr val="FF0000"/>
                </a:solidFill>
                <a:latin typeface="Times New Roman" panose="02020603050405020304" pitchFamily="18" charset="0"/>
              </a:rPr>
              <a:t> remain until the coming of the Lord will by no means precede those who are asleep.  For the Lord Himself will descend from heaven with a shout, with the voice of an archangel, and with the trumpet of God. And the dead in Christ will rise first. Then we who are alive </a:t>
            </a:r>
            <a:r>
              <a:rPr lang="en-GB" altLang="en-US" sz="2800" i="1" dirty="0">
                <a:solidFill>
                  <a:srgbClr val="FF0000"/>
                </a:solidFill>
                <a:latin typeface="Times New Roman" panose="02020603050405020304" pitchFamily="18" charset="0"/>
              </a:rPr>
              <a:t>and</a:t>
            </a:r>
            <a:r>
              <a:rPr lang="en-GB" altLang="en-US" sz="2800" dirty="0">
                <a:solidFill>
                  <a:srgbClr val="FF0000"/>
                </a:solidFill>
                <a:latin typeface="Times New Roman" panose="02020603050405020304" pitchFamily="18" charset="0"/>
              </a:rPr>
              <a:t> remain shall be caught up together with them in the clouds to meet the Lord in the air. </a:t>
            </a:r>
          </a:p>
          <a:p>
            <a:pPr fontAlgn="base">
              <a:spcBef>
                <a:spcPct val="50000"/>
              </a:spcBef>
              <a:spcAft>
                <a:spcPct val="0"/>
              </a:spcAft>
              <a:defRPr/>
            </a:pPr>
            <a:r>
              <a:rPr lang="en-GB" altLang="en-US" sz="2800" dirty="0">
                <a:solidFill>
                  <a:srgbClr val="FF0000"/>
                </a:solidFill>
                <a:latin typeface="Times New Roman" panose="02020603050405020304" pitchFamily="18" charset="0"/>
              </a:rPr>
              <a:t>Reason 3: And thus we shall always be with the Lord. </a:t>
            </a:r>
          </a:p>
        </p:txBody>
      </p:sp>
      <p:sp>
        <p:nvSpPr>
          <p:cNvPr id="5" name="TextBox 4">
            <a:extLst>
              <a:ext uri="{FF2B5EF4-FFF2-40B4-BE49-F238E27FC236}">
                <a16:creationId xmlns:a16="http://schemas.microsoft.com/office/drawing/2014/main" id="{DB536DE5-DD82-4BD3-B90F-8F5F794C0CEE}"/>
              </a:ext>
            </a:extLst>
          </p:cNvPr>
          <p:cNvSpPr txBox="1"/>
          <p:nvPr/>
        </p:nvSpPr>
        <p:spPr>
          <a:xfrm>
            <a:off x="0" y="0"/>
            <a:ext cx="12192000" cy="1138773"/>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p>
          <a:p>
            <a:r>
              <a:rPr lang="en-GB" sz="3200" dirty="0">
                <a:solidFill>
                  <a:srgbClr val="FF0000"/>
                </a:solidFill>
              </a:rPr>
              <a:t>Here and now, not there and then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25CA8CBF-674D-412D-B42C-B57B12D5C170}"/>
              </a:ext>
            </a:extLst>
          </p:cNvPr>
          <p:cNvSpPr txBox="1">
            <a:spLocks noChangeArrowheads="1"/>
          </p:cNvSpPr>
          <p:nvPr/>
        </p:nvSpPr>
        <p:spPr bwMode="auto">
          <a:xfrm>
            <a:off x="1981200" y="2286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GB" altLang="en-US" sz="3200" b="1">
                <a:solidFill>
                  <a:srgbClr val="FFFFFF"/>
                </a:solidFill>
                <a:latin typeface="Times New Roman" panose="02020603050405020304" pitchFamily="18" charset="0"/>
              </a:rPr>
              <a:t>Preparing from a passage </a:t>
            </a:r>
          </a:p>
        </p:txBody>
      </p:sp>
      <p:sp>
        <p:nvSpPr>
          <p:cNvPr id="8195" name="Text Box 3">
            <a:extLst>
              <a:ext uri="{FF2B5EF4-FFF2-40B4-BE49-F238E27FC236}">
                <a16:creationId xmlns:a16="http://schemas.microsoft.com/office/drawing/2014/main" id="{1E36602A-6FD2-4049-A559-C740E626C709}"/>
              </a:ext>
            </a:extLst>
          </p:cNvPr>
          <p:cNvSpPr txBox="1">
            <a:spLocks noChangeArrowheads="1"/>
          </p:cNvSpPr>
          <p:nvPr/>
        </p:nvSpPr>
        <p:spPr bwMode="auto">
          <a:xfrm>
            <a:off x="0" y="1138773"/>
            <a:ext cx="12192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GB" altLang="en-US" sz="3200" dirty="0">
                <a:solidFill>
                  <a:schemeClr val="tx2">
                    <a:lumMod val="50000"/>
                  </a:schemeClr>
                </a:solidFill>
              </a:rPr>
              <a:t>Grieving believer, this will comfort you in your sorrow: </a:t>
            </a:r>
            <a:br>
              <a:rPr lang="en-GB" altLang="en-US" sz="3200" dirty="0">
                <a:solidFill>
                  <a:schemeClr val="tx2">
                    <a:lumMod val="50000"/>
                  </a:schemeClr>
                </a:solidFill>
              </a:rPr>
            </a:br>
            <a:r>
              <a:rPr lang="en-GB" altLang="en-US" sz="1600" dirty="0">
                <a:solidFill>
                  <a:schemeClr val="tx2">
                    <a:lumMod val="50000"/>
                  </a:schemeClr>
                </a:solidFill>
              </a:rPr>
              <a:t>But I do not want you to be ignorant, brethren,</a:t>
            </a:r>
            <a:r>
              <a:rPr lang="en-GB" altLang="en-US" sz="3200" dirty="0">
                <a:solidFill>
                  <a:schemeClr val="tx2">
                    <a:lumMod val="50000"/>
                  </a:schemeClr>
                </a:solidFill>
              </a:rPr>
              <a:t> … </a:t>
            </a:r>
            <a:r>
              <a:rPr lang="en-GB" altLang="en-US" sz="1600" dirty="0">
                <a:solidFill>
                  <a:schemeClr val="tx2">
                    <a:lumMod val="50000"/>
                  </a:schemeClr>
                </a:solidFill>
              </a:rPr>
              <a:t>Therefore comfort one another with these words.</a:t>
            </a:r>
          </a:p>
          <a:p>
            <a:pPr fontAlgn="base">
              <a:spcBef>
                <a:spcPct val="50000"/>
              </a:spcBef>
              <a:spcAft>
                <a:spcPct val="0"/>
              </a:spcAft>
              <a:defRPr/>
            </a:pPr>
            <a:r>
              <a:rPr lang="en-GB" altLang="en-US" sz="2800" b="1" u="sng" dirty="0">
                <a:solidFill>
                  <a:schemeClr val="tx2">
                    <a:lumMod val="50000"/>
                  </a:schemeClr>
                </a:solidFill>
              </a:rPr>
              <a:t>What?</a:t>
            </a:r>
          </a:p>
          <a:p>
            <a:pPr fontAlgn="base">
              <a:spcBef>
                <a:spcPct val="50000"/>
              </a:spcBef>
              <a:spcAft>
                <a:spcPct val="0"/>
              </a:spcAft>
              <a:defRPr/>
            </a:pPr>
            <a:r>
              <a:rPr lang="en-GB" altLang="en-US" sz="3200" dirty="0">
                <a:solidFill>
                  <a:schemeClr val="tx2">
                    <a:lumMod val="50000"/>
                  </a:schemeClr>
                </a:solidFill>
              </a:rPr>
              <a:t>You have only said, “Goodnight!” </a:t>
            </a:r>
            <a:r>
              <a:rPr lang="en-GB" altLang="en-US" sz="1400" dirty="0">
                <a:solidFill>
                  <a:schemeClr val="tx2">
                    <a:lumMod val="50000"/>
                  </a:schemeClr>
                </a:solidFill>
              </a:rPr>
              <a:t>concerning those who have </a:t>
            </a:r>
            <a:r>
              <a:rPr lang="en-GB" altLang="en-US" sz="1400" b="1" dirty="0">
                <a:solidFill>
                  <a:schemeClr val="tx2">
                    <a:lumMod val="50000"/>
                  </a:schemeClr>
                </a:solidFill>
              </a:rPr>
              <a:t>fallen asleep</a:t>
            </a:r>
            <a:r>
              <a:rPr lang="en-GB" altLang="en-US" sz="1400" dirty="0">
                <a:solidFill>
                  <a:schemeClr val="tx2">
                    <a:lumMod val="50000"/>
                  </a:schemeClr>
                </a:solidFill>
              </a:rPr>
              <a:t>, lest you sorrow as others who have no hope.</a:t>
            </a:r>
            <a:r>
              <a:rPr lang="en-GB" altLang="en-US" sz="2800" dirty="0">
                <a:solidFill>
                  <a:schemeClr val="tx2">
                    <a:lumMod val="50000"/>
                  </a:schemeClr>
                </a:solidFill>
              </a:rPr>
              <a:t> </a:t>
            </a:r>
            <a:endParaRPr lang="en-GB" altLang="en-US" sz="3200" dirty="0">
              <a:solidFill>
                <a:schemeClr val="tx2">
                  <a:lumMod val="50000"/>
                </a:schemeClr>
              </a:solidFill>
            </a:endParaRPr>
          </a:p>
          <a:p>
            <a:pPr fontAlgn="base">
              <a:spcBef>
                <a:spcPct val="50000"/>
              </a:spcBef>
              <a:spcAft>
                <a:spcPct val="0"/>
              </a:spcAft>
              <a:defRPr/>
            </a:pPr>
            <a:r>
              <a:rPr lang="en-GB" altLang="en-US" sz="3200" dirty="0">
                <a:solidFill>
                  <a:schemeClr val="tx2">
                    <a:lumMod val="50000"/>
                  </a:schemeClr>
                </a:solidFill>
              </a:rPr>
              <a:t>You will say, “Good morning!” </a:t>
            </a:r>
            <a:r>
              <a:rPr lang="en-GB" altLang="en-US" sz="1400" dirty="0">
                <a:solidFill>
                  <a:schemeClr val="tx2">
                    <a:lumMod val="50000"/>
                  </a:schemeClr>
                </a:solidFill>
              </a:rPr>
              <a:t>For if we believe that Jesus died and rose again, even so God will bring with Him those who sleep in Jesus. For this we say to you </a:t>
            </a:r>
            <a:r>
              <a:rPr lang="en-GB" altLang="en-US" sz="1400" b="1" dirty="0">
                <a:solidFill>
                  <a:schemeClr val="tx2">
                    <a:lumMod val="50000"/>
                  </a:schemeClr>
                </a:solidFill>
              </a:rPr>
              <a:t>by the word of the Lord, </a:t>
            </a:r>
            <a:r>
              <a:rPr lang="en-GB" altLang="en-US" sz="1400" dirty="0">
                <a:solidFill>
                  <a:schemeClr val="tx2">
                    <a:lumMod val="50000"/>
                  </a:schemeClr>
                </a:solidFill>
              </a:rPr>
              <a:t>that we who are alive </a:t>
            </a:r>
            <a:r>
              <a:rPr lang="en-GB" altLang="en-US" sz="1400" i="1" dirty="0">
                <a:solidFill>
                  <a:schemeClr val="tx2">
                    <a:lumMod val="50000"/>
                  </a:schemeClr>
                </a:solidFill>
              </a:rPr>
              <a:t>and</a:t>
            </a:r>
            <a:r>
              <a:rPr lang="en-GB" altLang="en-US" sz="1400" dirty="0">
                <a:solidFill>
                  <a:schemeClr val="tx2">
                    <a:lumMod val="50000"/>
                  </a:schemeClr>
                </a:solidFill>
              </a:rPr>
              <a:t> remain until the coming of the Lord will by no means precede those who are asleep.  For the Lord Himself will descend from heaven with a shout, with the voice of an archangel, and with the trumpet of God. And the dead in Christ will rise first. Then we who are alive </a:t>
            </a:r>
            <a:r>
              <a:rPr lang="en-GB" altLang="en-US" sz="1400" i="1" dirty="0">
                <a:solidFill>
                  <a:schemeClr val="tx2">
                    <a:lumMod val="50000"/>
                  </a:schemeClr>
                </a:solidFill>
              </a:rPr>
              <a:t>and</a:t>
            </a:r>
            <a:r>
              <a:rPr lang="en-GB" altLang="en-US" sz="1400" dirty="0">
                <a:solidFill>
                  <a:schemeClr val="tx2">
                    <a:lumMod val="50000"/>
                  </a:schemeClr>
                </a:solidFill>
              </a:rPr>
              <a:t> remain shall be caught up together with them in the clouds to meet the Lord in the air.</a:t>
            </a:r>
            <a:r>
              <a:rPr lang="en-GB" altLang="en-US" sz="2800" dirty="0">
                <a:solidFill>
                  <a:schemeClr val="tx2">
                    <a:lumMod val="50000"/>
                  </a:schemeClr>
                </a:solidFill>
              </a:rPr>
              <a:t> </a:t>
            </a:r>
          </a:p>
          <a:p>
            <a:pPr fontAlgn="base">
              <a:spcBef>
                <a:spcPct val="50000"/>
              </a:spcBef>
              <a:spcAft>
                <a:spcPct val="0"/>
              </a:spcAft>
              <a:defRPr/>
            </a:pPr>
            <a:r>
              <a:rPr lang="en-GB" altLang="en-US" sz="3200" dirty="0">
                <a:solidFill>
                  <a:schemeClr val="tx2">
                    <a:lumMod val="50000"/>
                  </a:schemeClr>
                </a:solidFill>
              </a:rPr>
              <a:t>You will never say, “Goodbye!” </a:t>
            </a:r>
            <a:r>
              <a:rPr lang="en-GB" altLang="en-US" sz="1600" dirty="0">
                <a:solidFill>
                  <a:schemeClr val="tx2">
                    <a:lumMod val="50000"/>
                  </a:schemeClr>
                </a:solidFill>
              </a:rPr>
              <a:t>And thus we shall always be with the Lord. </a:t>
            </a:r>
          </a:p>
        </p:txBody>
      </p:sp>
      <p:sp>
        <p:nvSpPr>
          <p:cNvPr id="5" name="TextBox 4">
            <a:extLst>
              <a:ext uri="{FF2B5EF4-FFF2-40B4-BE49-F238E27FC236}">
                <a16:creationId xmlns:a16="http://schemas.microsoft.com/office/drawing/2014/main" id="{17370E3D-1212-4C9B-8B63-531A9E55EBE4}"/>
              </a:ext>
            </a:extLst>
          </p:cNvPr>
          <p:cNvSpPr txBox="1"/>
          <p:nvPr/>
        </p:nvSpPr>
        <p:spPr>
          <a:xfrm>
            <a:off x="0" y="0"/>
            <a:ext cx="12192000" cy="1138773"/>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p>
          <a:p>
            <a:r>
              <a:rPr lang="en-GB" sz="3200" dirty="0">
                <a:solidFill>
                  <a:srgbClr val="FF0000"/>
                </a:solidFill>
              </a:rPr>
              <a:t>Here and now, not there and then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7CBD6435-996A-4185-B39C-0AF69912A9DC}"/>
              </a:ext>
            </a:extLst>
          </p:cNvPr>
          <p:cNvSpPr txBox="1">
            <a:spLocks noChangeArrowheads="1"/>
          </p:cNvSpPr>
          <p:nvPr/>
        </p:nvSpPr>
        <p:spPr bwMode="auto">
          <a:xfrm>
            <a:off x="0" y="1120258"/>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The letter to the Ephesians</a:t>
            </a:r>
          </a:p>
        </p:txBody>
      </p:sp>
      <p:sp>
        <p:nvSpPr>
          <p:cNvPr id="3" name="TextBox 2">
            <a:extLst>
              <a:ext uri="{FF2B5EF4-FFF2-40B4-BE49-F238E27FC236}">
                <a16:creationId xmlns:a16="http://schemas.microsoft.com/office/drawing/2014/main" id="{9F386081-D441-4CB2-B2BF-4255344E5D7D}"/>
              </a:ext>
            </a:extLst>
          </p:cNvPr>
          <p:cNvSpPr txBox="1"/>
          <p:nvPr/>
        </p:nvSpPr>
        <p:spPr>
          <a:xfrm>
            <a:off x="0" y="1737699"/>
            <a:ext cx="10416480" cy="2246769"/>
          </a:xfrm>
          <a:prstGeom prst="rect">
            <a:avLst/>
          </a:prstGeom>
          <a:noFill/>
        </p:spPr>
        <p:txBody>
          <a:bodyPr wrap="square" rtlCol="0">
            <a:spAutoFit/>
          </a:bodyPr>
          <a:lstStyle/>
          <a:p>
            <a:pPr>
              <a:buNone/>
            </a:pPr>
            <a:r>
              <a:rPr lang="en-GB" sz="2800" dirty="0"/>
              <a:t> </a:t>
            </a:r>
            <a:r>
              <a:rPr lang="en-GB" sz="2800" b="1" dirty="0"/>
              <a:t>The purpose: Ephesians 3:13</a:t>
            </a:r>
          </a:p>
          <a:p>
            <a:pPr>
              <a:buNone/>
            </a:pPr>
            <a:r>
              <a:rPr lang="en-GB" sz="2800" dirty="0"/>
              <a:t>“Paul writes to the Ephesians to ask them not to be discouraged by these circumstances” (Then and there)</a:t>
            </a:r>
          </a:p>
          <a:p>
            <a:pPr>
              <a:buNone/>
            </a:pPr>
            <a:r>
              <a:rPr lang="en-GB" sz="2800" b="1" dirty="0"/>
              <a:t>Here and now:</a:t>
            </a:r>
            <a:r>
              <a:rPr lang="en-GB" sz="2800" dirty="0"/>
              <a:t> </a:t>
            </a:r>
          </a:p>
          <a:p>
            <a:pPr>
              <a:buNone/>
            </a:pPr>
            <a:r>
              <a:rPr lang="en-GB" sz="2800" dirty="0"/>
              <a:t>Whatever your circumstances are, don’t be discouraged.</a:t>
            </a:r>
          </a:p>
        </p:txBody>
      </p:sp>
      <p:sp>
        <p:nvSpPr>
          <p:cNvPr id="5" name="TextBox 4">
            <a:extLst>
              <a:ext uri="{FF2B5EF4-FFF2-40B4-BE49-F238E27FC236}">
                <a16:creationId xmlns:a16="http://schemas.microsoft.com/office/drawing/2014/main" id="{239C2AE7-0EE4-480E-87F9-BEF51CD72CBD}"/>
              </a:ext>
            </a:extLst>
          </p:cNvPr>
          <p:cNvSpPr txBox="1"/>
          <p:nvPr/>
        </p:nvSpPr>
        <p:spPr>
          <a:xfrm>
            <a:off x="0" y="0"/>
            <a:ext cx="12192000" cy="1138773"/>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p>
          <a:p>
            <a:r>
              <a:rPr lang="en-GB" sz="3200" dirty="0">
                <a:solidFill>
                  <a:srgbClr val="FF0000"/>
                </a:solidFill>
              </a:rPr>
              <a:t>Here and now, not there and then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7CBD6435-996A-4185-B39C-0AF69912A9DC}"/>
              </a:ext>
            </a:extLst>
          </p:cNvPr>
          <p:cNvSpPr txBox="1">
            <a:spLocks noChangeArrowheads="1"/>
          </p:cNvSpPr>
          <p:nvPr/>
        </p:nvSpPr>
        <p:spPr bwMode="auto">
          <a:xfrm>
            <a:off x="1919536" y="1167136"/>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GB" altLang="en-US" sz="2400" b="1" dirty="0">
                <a:solidFill>
                  <a:srgbClr val="FFFFFF"/>
                </a:solidFill>
                <a:latin typeface="Times New Roman" panose="02020603050405020304" pitchFamily="18" charset="0"/>
              </a:rPr>
              <a:t>Example 2: The letter to the Ephesians</a:t>
            </a:r>
          </a:p>
        </p:txBody>
      </p:sp>
      <p:sp>
        <p:nvSpPr>
          <p:cNvPr id="3" name="TextBox 2">
            <a:extLst>
              <a:ext uri="{FF2B5EF4-FFF2-40B4-BE49-F238E27FC236}">
                <a16:creationId xmlns:a16="http://schemas.microsoft.com/office/drawing/2014/main" id="{9F386081-D441-4CB2-B2BF-4255344E5D7D}"/>
              </a:ext>
            </a:extLst>
          </p:cNvPr>
          <p:cNvSpPr txBox="1"/>
          <p:nvPr/>
        </p:nvSpPr>
        <p:spPr>
          <a:xfrm>
            <a:off x="0" y="1138773"/>
            <a:ext cx="8424936" cy="2554545"/>
          </a:xfrm>
          <a:prstGeom prst="rect">
            <a:avLst/>
          </a:prstGeom>
          <a:noFill/>
        </p:spPr>
        <p:txBody>
          <a:bodyPr wrap="square" rtlCol="0">
            <a:spAutoFit/>
          </a:bodyPr>
          <a:lstStyle/>
          <a:p>
            <a:pPr>
              <a:buNone/>
            </a:pPr>
            <a:r>
              <a:rPr lang="en-GB" sz="3200" dirty="0"/>
              <a:t> </a:t>
            </a:r>
            <a:r>
              <a:rPr lang="en-GB" sz="3200" b="1" dirty="0"/>
              <a:t>The progress of thought: </a:t>
            </a:r>
          </a:p>
          <a:p>
            <a:pPr>
              <a:buNone/>
            </a:pPr>
            <a:r>
              <a:rPr lang="en-GB" sz="3200" b="1" dirty="0"/>
              <a:t>Ephesians 1:3-14 – Blessed be …</a:t>
            </a:r>
          </a:p>
          <a:p>
            <a:pPr>
              <a:buNone/>
            </a:pPr>
            <a:r>
              <a:rPr lang="en-GB" sz="3200" b="1" dirty="0"/>
              <a:t>Ephesians 1:15-3:21 – I Pray…</a:t>
            </a:r>
          </a:p>
          <a:p>
            <a:pPr>
              <a:buNone/>
            </a:pPr>
            <a:r>
              <a:rPr lang="en-GB" sz="3200" b="1" dirty="0"/>
              <a:t>Ephesians 4:1-6:9 – Walk worthy…</a:t>
            </a:r>
          </a:p>
          <a:p>
            <a:pPr>
              <a:buNone/>
            </a:pPr>
            <a:r>
              <a:rPr lang="en-GB" sz="3200" b="1" dirty="0"/>
              <a:t>Ephesians 4:10-24 – Put on the armour…</a:t>
            </a:r>
          </a:p>
        </p:txBody>
      </p:sp>
      <p:sp>
        <p:nvSpPr>
          <p:cNvPr id="5" name="TextBox 4">
            <a:extLst>
              <a:ext uri="{FF2B5EF4-FFF2-40B4-BE49-F238E27FC236}">
                <a16:creationId xmlns:a16="http://schemas.microsoft.com/office/drawing/2014/main" id="{6A04EDC9-9C01-45BF-9176-C01BF8880FBA}"/>
              </a:ext>
            </a:extLst>
          </p:cNvPr>
          <p:cNvSpPr txBox="1"/>
          <p:nvPr/>
        </p:nvSpPr>
        <p:spPr>
          <a:xfrm>
            <a:off x="0" y="0"/>
            <a:ext cx="12192000" cy="1138773"/>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p>
          <a:p>
            <a:r>
              <a:rPr lang="en-GB" sz="3200" dirty="0">
                <a:solidFill>
                  <a:srgbClr val="FF0000"/>
                </a:solidFill>
              </a:rPr>
              <a:t>Here and now, not there and then</a:t>
            </a:r>
          </a:p>
        </p:txBody>
      </p:sp>
    </p:spTree>
    <p:extLst>
      <p:ext uri="{BB962C8B-B14F-4D97-AF65-F5344CB8AC3E}">
        <p14:creationId xmlns:p14="http://schemas.microsoft.com/office/powerpoint/2010/main" val="308584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7CBD6435-996A-4185-B39C-0AF69912A9DC}"/>
              </a:ext>
            </a:extLst>
          </p:cNvPr>
          <p:cNvSpPr txBox="1">
            <a:spLocks noChangeArrowheads="1"/>
          </p:cNvSpPr>
          <p:nvPr/>
        </p:nvSpPr>
        <p:spPr bwMode="auto">
          <a:xfrm>
            <a:off x="1919536" y="1167136"/>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GB" altLang="en-US" sz="2400" b="1" dirty="0">
                <a:solidFill>
                  <a:srgbClr val="FFFFFF"/>
                </a:solidFill>
                <a:latin typeface="Times New Roman" panose="02020603050405020304" pitchFamily="18" charset="0"/>
              </a:rPr>
              <a:t>Example 2: The letter to the Ephesians</a:t>
            </a:r>
          </a:p>
        </p:txBody>
      </p:sp>
      <p:sp>
        <p:nvSpPr>
          <p:cNvPr id="3" name="TextBox 2">
            <a:extLst>
              <a:ext uri="{FF2B5EF4-FFF2-40B4-BE49-F238E27FC236}">
                <a16:creationId xmlns:a16="http://schemas.microsoft.com/office/drawing/2014/main" id="{9F386081-D441-4CB2-B2BF-4255344E5D7D}"/>
              </a:ext>
            </a:extLst>
          </p:cNvPr>
          <p:cNvSpPr txBox="1"/>
          <p:nvPr/>
        </p:nvSpPr>
        <p:spPr>
          <a:xfrm>
            <a:off x="0" y="1167136"/>
            <a:ext cx="12192000" cy="3539430"/>
          </a:xfrm>
          <a:prstGeom prst="rect">
            <a:avLst/>
          </a:prstGeom>
          <a:noFill/>
        </p:spPr>
        <p:txBody>
          <a:bodyPr wrap="square" rtlCol="0">
            <a:spAutoFit/>
          </a:bodyPr>
          <a:lstStyle/>
          <a:p>
            <a:pPr>
              <a:buNone/>
            </a:pPr>
            <a:r>
              <a:rPr lang="en-GB" sz="2800" b="1" dirty="0"/>
              <a:t>The purpose and progress of thought in the here and now: </a:t>
            </a:r>
          </a:p>
          <a:p>
            <a:pPr>
              <a:buNone/>
            </a:pPr>
            <a:r>
              <a:rPr lang="en-GB" sz="2800" b="1" dirty="0"/>
              <a:t>Believer: here’s the best remedy for discouragement in the Christian life</a:t>
            </a:r>
          </a:p>
          <a:p>
            <a:pPr marL="514350" indent="-514350">
              <a:buFont typeface="+mj-lt"/>
              <a:buAutoNum type="arabicPeriod"/>
            </a:pPr>
            <a:r>
              <a:rPr lang="en-GB" sz="2800" b="1" dirty="0"/>
              <a:t>Praise God… 1:3-14 Father, Son and Spirit … </a:t>
            </a:r>
          </a:p>
          <a:p>
            <a:pPr marL="514350" indent="-514350">
              <a:buFont typeface="+mj-lt"/>
              <a:buAutoNum type="arabicPeriod"/>
            </a:pPr>
            <a:r>
              <a:rPr lang="en-GB" sz="2800" b="1" dirty="0"/>
              <a:t>Pray to God… 1:15-3:21 Infinite power, unsearchable riches, immeasurable love</a:t>
            </a:r>
          </a:p>
          <a:p>
            <a:pPr marL="514350" indent="-514350">
              <a:buFont typeface="+mj-lt"/>
              <a:buAutoNum type="arabicPeriod"/>
            </a:pPr>
            <a:r>
              <a:rPr lang="en-GB" sz="2800" b="1" dirty="0"/>
              <a:t>Press on with God… 4:1-6:9 Walk worthily, unitedly, differently, lovingly, separately, submissively: in the home and workplace</a:t>
            </a:r>
          </a:p>
          <a:p>
            <a:pPr marL="514350" indent="-514350">
              <a:buFont typeface="+mj-lt"/>
              <a:buAutoNum type="arabicPeriod"/>
            </a:pPr>
            <a:r>
              <a:rPr lang="en-GB" sz="2800" b="1" dirty="0"/>
              <a:t>Put on the armour of God… 4:10-24</a:t>
            </a:r>
          </a:p>
        </p:txBody>
      </p:sp>
      <p:sp>
        <p:nvSpPr>
          <p:cNvPr id="6" name="TextBox 5">
            <a:extLst>
              <a:ext uri="{FF2B5EF4-FFF2-40B4-BE49-F238E27FC236}">
                <a16:creationId xmlns:a16="http://schemas.microsoft.com/office/drawing/2014/main" id="{29417759-2EEE-404B-ACEA-204E1E1C2D47}"/>
              </a:ext>
            </a:extLst>
          </p:cNvPr>
          <p:cNvSpPr txBox="1"/>
          <p:nvPr/>
        </p:nvSpPr>
        <p:spPr>
          <a:xfrm>
            <a:off x="0" y="0"/>
            <a:ext cx="12192000" cy="1138773"/>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p>
          <a:p>
            <a:r>
              <a:rPr lang="en-GB" sz="3200" dirty="0">
                <a:solidFill>
                  <a:srgbClr val="FF0000"/>
                </a:solidFill>
              </a:rPr>
              <a:t>Here and now, not there and then</a:t>
            </a:r>
          </a:p>
        </p:txBody>
      </p:sp>
    </p:spTree>
    <p:extLst>
      <p:ext uri="{BB962C8B-B14F-4D97-AF65-F5344CB8AC3E}">
        <p14:creationId xmlns:p14="http://schemas.microsoft.com/office/powerpoint/2010/main" val="359032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a:extLst>
              <a:ext uri="{FF2B5EF4-FFF2-40B4-BE49-F238E27FC236}">
                <a16:creationId xmlns:a16="http://schemas.microsoft.com/office/drawing/2014/main" id="{BE727A49-ED86-4EC5-8D5C-87316C8F818C}"/>
              </a:ext>
            </a:extLst>
          </p:cNvPr>
          <p:cNvGrpSpPr>
            <a:grpSpLocks/>
          </p:cNvGrpSpPr>
          <p:nvPr/>
        </p:nvGrpSpPr>
        <p:grpSpPr bwMode="auto">
          <a:xfrm>
            <a:off x="1905001" y="2590800"/>
            <a:ext cx="5199063" cy="2438400"/>
            <a:chOff x="240" y="1200"/>
            <a:chExt cx="3275" cy="1536"/>
          </a:xfrm>
        </p:grpSpPr>
        <p:grpSp>
          <p:nvGrpSpPr>
            <p:cNvPr id="9234" name="Group 30">
              <a:extLst>
                <a:ext uri="{FF2B5EF4-FFF2-40B4-BE49-F238E27FC236}">
                  <a16:creationId xmlns:a16="http://schemas.microsoft.com/office/drawing/2014/main" id="{D0DD7C8E-73AC-4942-A810-A7124902F53C}"/>
                </a:ext>
              </a:extLst>
            </p:cNvPr>
            <p:cNvGrpSpPr>
              <a:grpSpLocks/>
            </p:cNvGrpSpPr>
            <p:nvPr/>
          </p:nvGrpSpPr>
          <p:grpSpPr bwMode="auto">
            <a:xfrm>
              <a:off x="240" y="1200"/>
              <a:ext cx="3120" cy="1536"/>
              <a:chOff x="240" y="1200"/>
              <a:chExt cx="3120" cy="1536"/>
            </a:xfrm>
          </p:grpSpPr>
          <p:grpSp>
            <p:nvGrpSpPr>
              <p:cNvPr id="9236" name="Group 26">
                <a:extLst>
                  <a:ext uri="{FF2B5EF4-FFF2-40B4-BE49-F238E27FC236}">
                    <a16:creationId xmlns:a16="http://schemas.microsoft.com/office/drawing/2014/main" id="{E2881102-B218-4847-A317-81CDDB0EA05A}"/>
                  </a:ext>
                </a:extLst>
              </p:cNvPr>
              <p:cNvGrpSpPr>
                <a:grpSpLocks/>
              </p:cNvGrpSpPr>
              <p:nvPr/>
            </p:nvGrpSpPr>
            <p:grpSpPr bwMode="auto">
              <a:xfrm>
                <a:off x="240" y="1440"/>
                <a:ext cx="3120" cy="1296"/>
                <a:chOff x="240" y="1440"/>
                <a:chExt cx="3120" cy="1296"/>
              </a:xfrm>
            </p:grpSpPr>
            <p:sp>
              <p:nvSpPr>
                <p:cNvPr id="9238" name="Text Box 11">
                  <a:extLst>
                    <a:ext uri="{FF2B5EF4-FFF2-40B4-BE49-F238E27FC236}">
                      <a16:creationId xmlns:a16="http://schemas.microsoft.com/office/drawing/2014/main" id="{5B472327-3C0D-4DBE-A6FB-D8C5DF60EC8F}"/>
                    </a:ext>
                  </a:extLst>
                </p:cNvPr>
                <p:cNvSpPr txBox="1">
                  <a:spLocks noChangeArrowheads="1"/>
                </p:cNvSpPr>
                <p:nvPr/>
              </p:nvSpPr>
              <p:spPr bwMode="auto">
                <a:xfrm>
                  <a:off x="240" y="1440"/>
                  <a:ext cx="768"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50000"/>
                    </a:spcBef>
                    <a:buClrTx/>
                    <a:buFontTx/>
                    <a:buNone/>
                  </a:pPr>
                  <a:endParaRPr lang="en-GB" altLang="en-US" sz="1400">
                    <a:latin typeface="Arial Black" panose="020B0A04020102020204" pitchFamily="34" charset="0"/>
                  </a:endParaRPr>
                </a:p>
                <a:p>
                  <a:pPr algn="r">
                    <a:spcBef>
                      <a:spcPct val="50000"/>
                    </a:spcBef>
                    <a:buClrTx/>
                    <a:buFontTx/>
                    <a:buNone/>
                  </a:pPr>
                  <a:r>
                    <a:rPr lang="en-GB" altLang="en-US" sz="1400">
                      <a:latin typeface="Arial Black" panose="020B0A04020102020204" pitchFamily="34" charset="0"/>
                    </a:rPr>
                    <a:t>Law</a:t>
                  </a:r>
                </a:p>
                <a:p>
                  <a:pPr algn="r">
                    <a:spcBef>
                      <a:spcPct val="50000"/>
                    </a:spcBef>
                    <a:buClrTx/>
                    <a:buFontTx/>
                    <a:buNone/>
                  </a:pPr>
                  <a:endParaRPr lang="en-GB" altLang="en-US" sz="1400">
                    <a:latin typeface="Arial Black" panose="020B0A04020102020204" pitchFamily="34" charset="0"/>
                  </a:endParaRPr>
                </a:p>
                <a:p>
                  <a:pPr algn="r">
                    <a:spcBef>
                      <a:spcPct val="50000"/>
                    </a:spcBef>
                    <a:buClrTx/>
                    <a:buFontTx/>
                    <a:buNone/>
                  </a:pPr>
                  <a:r>
                    <a:rPr lang="en-GB" altLang="en-US" sz="1400">
                      <a:latin typeface="Arial Black" panose="020B0A04020102020204" pitchFamily="34" charset="0"/>
                    </a:rPr>
                    <a:t>History</a:t>
                  </a:r>
                </a:p>
                <a:p>
                  <a:pPr algn="r">
                    <a:spcBef>
                      <a:spcPct val="50000"/>
                    </a:spcBef>
                    <a:buClrTx/>
                    <a:buFontTx/>
                    <a:buNone/>
                  </a:pPr>
                  <a:endParaRPr lang="en-GB" altLang="en-US" sz="1400">
                    <a:latin typeface="Arial Black" panose="020B0A04020102020204" pitchFamily="34" charset="0"/>
                  </a:endParaRPr>
                </a:p>
                <a:p>
                  <a:pPr algn="r">
                    <a:spcBef>
                      <a:spcPct val="50000"/>
                    </a:spcBef>
                    <a:buClrTx/>
                    <a:buFontTx/>
                    <a:buNone/>
                  </a:pPr>
                  <a:r>
                    <a:rPr lang="en-GB" altLang="en-US" sz="1400">
                      <a:latin typeface="Arial Black" panose="020B0A04020102020204" pitchFamily="34" charset="0"/>
                    </a:rPr>
                    <a:t>Prophecy</a:t>
                  </a:r>
                </a:p>
              </p:txBody>
            </p:sp>
            <p:sp>
              <p:nvSpPr>
                <p:cNvPr id="9239" name="Rectangle 12">
                  <a:extLst>
                    <a:ext uri="{FF2B5EF4-FFF2-40B4-BE49-F238E27FC236}">
                      <a16:creationId xmlns:a16="http://schemas.microsoft.com/office/drawing/2014/main" id="{514F6F46-4CE1-448F-BDE8-A8BF091962C9}"/>
                    </a:ext>
                  </a:extLst>
                </p:cNvPr>
                <p:cNvSpPr>
                  <a:spLocks noChangeArrowheads="1"/>
                </p:cNvSpPr>
                <p:nvPr/>
              </p:nvSpPr>
              <p:spPr bwMode="auto">
                <a:xfrm>
                  <a:off x="1104" y="1440"/>
                  <a:ext cx="2256" cy="1296"/>
                </a:xfrm>
                <a:prstGeom prst="rect">
                  <a:avLst/>
                </a:prstGeom>
                <a:solidFill>
                  <a:schemeClr val="accent4">
                    <a:lumMod val="40000"/>
                    <a:lumOff val="60000"/>
                  </a:schemeClr>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grpSp>
          <p:sp>
            <p:nvSpPr>
              <p:cNvPr id="9237" name="Text Box 13">
                <a:extLst>
                  <a:ext uri="{FF2B5EF4-FFF2-40B4-BE49-F238E27FC236}">
                    <a16:creationId xmlns:a16="http://schemas.microsoft.com/office/drawing/2014/main" id="{180FA373-419A-4B3A-8E06-572A556B42F4}"/>
                  </a:ext>
                </a:extLst>
              </p:cNvPr>
              <p:cNvSpPr txBox="1">
                <a:spLocks noChangeArrowheads="1"/>
              </p:cNvSpPr>
              <p:nvPr/>
            </p:nvSpPr>
            <p:spPr bwMode="auto">
              <a:xfrm>
                <a:off x="1200" y="1200"/>
                <a:ext cx="21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30300">
                  <a:spcBef>
                    <a:spcPct val="20000"/>
                  </a:spcBef>
                  <a:buClr>
                    <a:schemeClr val="tx2"/>
                  </a:buClr>
                  <a:buChar char="•"/>
                  <a:defRPr sz="3200">
                    <a:solidFill>
                      <a:schemeClr val="tx1"/>
                    </a:solidFill>
                    <a:latin typeface="Times New Roman" panose="02020603050405020304" pitchFamily="18" charset="0"/>
                  </a:defRPr>
                </a:lvl1pPr>
                <a:lvl2pPr marL="742950" indent="-285750" defTabSz="1130300">
                  <a:spcBef>
                    <a:spcPct val="20000"/>
                  </a:spcBef>
                  <a:buClr>
                    <a:schemeClr val="tx2"/>
                  </a:buClr>
                  <a:buChar char="–"/>
                  <a:defRPr sz="2800">
                    <a:solidFill>
                      <a:schemeClr val="tx1"/>
                    </a:solidFill>
                    <a:latin typeface="Times New Roman" panose="02020603050405020304" pitchFamily="18" charset="0"/>
                  </a:defRPr>
                </a:lvl2pPr>
                <a:lvl3pPr marL="1143000" indent="-228600" defTabSz="1130300">
                  <a:spcBef>
                    <a:spcPct val="20000"/>
                  </a:spcBef>
                  <a:buClr>
                    <a:schemeClr val="tx2"/>
                  </a:buClr>
                  <a:buChar char="•"/>
                  <a:defRPr sz="2400">
                    <a:solidFill>
                      <a:schemeClr val="tx1"/>
                    </a:solidFill>
                    <a:latin typeface="Times New Roman" panose="02020603050405020304" pitchFamily="18" charset="0"/>
                  </a:defRPr>
                </a:lvl3pPr>
                <a:lvl4pPr marL="1600200" indent="-228600" defTabSz="1130300">
                  <a:spcBef>
                    <a:spcPct val="20000"/>
                  </a:spcBef>
                  <a:buClr>
                    <a:schemeClr val="tx2"/>
                  </a:buClr>
                  <a:buChar char="–"/>
                  <a:defRPr sz="2000">
                    <a:solidFill>
                      <a:schemeClr val="tx1"/>
                    </a:solidFill>
                    <a:latin typeface="Times New Roman" panose="02020603050405020304" pitchFamily="18" charset="0"/>
                  </a:defRPr>
                </a:lvl4pPr>
                <a:lvl5pPr marL="2057400" indent="-228600" defTabSz="1130300">
                  <a:spcBef>
                    <a:spcPct val="20000"/>
                  </a:spcBef>
                  <a:buClr>
                    <a:schemeClr val="tx2"/>
                  </a:buClr>
                  <a:buChar char="•"/>
                  <a:defRPr sz="2000">
                    <a:solidFill>
                      <a:schemeClr val="tx1"/>
                    </a:solidFill>
                    <a:latin typeface="Times New Roman" panose="02020603050405020304" pitchFamily="18" charset="0"/>
                  </a:defRPr>
                </a:lvl5pPr>
                <a:lvl6pPr marL="2514600" indent="-228600" defTabSz="11303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1303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1303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1303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GB" altLang="en-US" sz="1400" dirty="0">
                    <a:solidFill>
                      <a:srgbClr val="FF0000"/>
                    </a:solidFill>
                    <a:latin typeface="Arial Black" panose="020B0A04020102020204" pitchFamily="34" charset="0"/>
                  </a:rPr>
                  <a:t>Problem</a:t>
                </a:r>
                <a:r>
                  <a:rPr lang="en-GB" altLang="en-US" sz="1400" dirty="0">
                    <a:latin typeface="Arial Black" panose="020B0A04020102020204" pitchFamily="34" charset="0"/>
                  </a:rPr>
                  <a:t>	</a:t>
                </a:r>
                <a:r>
                  <a:rPr lang="en-GB" altLang="en-US" sz="1400" dirty="0">
                    <a:solidFill>
                      <a:srgbClr val="0070C0"/>
                    </a:solidFill>
                    <a:latin typeface="Arial Black" panose="020B0A04020102020204" pitchFamily="34" charset="0"/>
                  </a:rPr>
                  <a:t>Remedy</a:t>
                </a:r>
                <a:r>
                  <a:rPr lang="en-GB" altLang="en-US" sz="1400" dirty="0">
                    <a:latin typeface="Arial Black" panose="020B0A04020102020204" pitchFamily="34" charset="0"/>
                  </a:rPr>
                  <a:t>	</a:t>
                </a:r>
                <a:r>
                  <a:rPr lang="en-GB" altLang="en-US" sz="1400" dirty="0">
                    <a:solidFill>
                      <a:schemeClr val="accent3">
                        <a:lumMod val="50000"/>
                      </a:schemeClr>
                    </a:solidFill>
                    <a:latin typeface="Arial Black" panose="020B0A04020102020204" pitchFamily="34" charset="0"/>
                  </a:rPr>
                  <a:t>‘Anointed’</a:t>
                </a:r>
              </a:p>
            </p:txBody>
          </p:sp>
        </p:grpSp>
        <p:sp>
          <p:nvSpPr>
            <p:cNvPr id="9235" name="Text Box 15">
              <a:extLst>
                <a:ext uri="{FF2B5EF4-FFF2-40B4-BE49-F238E27FC236}">
                  <a16:creationId xmlns:a16="http://schemas.microsoft.com/office/drawing/2014/main" id="{1227C51C-BA53-43DB-8F7B-DF9A5717BE7E}"/>
                </a:ext>
              </a:extLst>
            </p:cNvPr>
            <p:cNvSpPr txBox="1">
              <a:spLocks noChangeArrowheads="1"/>
            </p:cNvSpPr>
            <p:nvPr/>
          </p:nvSpPr>
          <p:spPr bwMode="auto">
            <a:xfrm>
              <a:off x="1108" y="1632"/>
              <a:ext cx="2407"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131888">
                <a:spcBef>
                  <a:spcPct val="20000"/>
                </a:spcBef>
                <a:buClr>
                  <a:schemeClr val="tx2"/>
                </a:buClr>
                <a:buChar char="•"/>
                <a:defRPr sz="3200">
                  <a:solidFill>
                    <a:schemeClr val="tx1"/>
                  </a:solidFill>
                  <a:latin typeface="Times New Roman" panose="02020603050405020304" pitchFamily="18" charset="0"/>
                </a:defRPr>
              </a:lvl1pPr>
              <a:lvl2pPr marL="742950" indent="-285750" defTabSz="1131888">
                <a:spcBef>
                  <a:spcPct val="20000"/>
                </a:spcBef>
                <a:buClr>
                  <a:schemeClr val="tx2"/>
                </a:buClr>
                <a:buChar char="–"/>
                <a:defRPr sz="2800">
                  <a:solidFill>
                    <a:schemeClr val="tx1"/>
                  </a:solidFill>
                  <a:latin typeface="Times New Roman" panose="02020603050405020304" pitchFamily="18" charset="0"/>
                </a:defRPr>
              </a:lvl2pPr>
              <a:lvl3pPr marL="1143000" indent="-228600" defTabSz="1131888">
                <a:spcBef>
                  <a:spcPct val="20000"/>
                </a:spcBef>
                <a:buClr>
                  <a:schemeClr val="tx2"/>
                </a:buClr>
                <a:buChar char="•"/>
                <a:defRPr sz="2400">
                  <a:solidFill>
                    <a:schemeClr val="tx1"/>
                  </a:solidFill>
                  <a:latin typeface="Times New Roman" panose="02020603050405020304" pitchFamily="18" charset="0"/>
                </a:defRPr>
              </a:lvl3pPr>
              <a:lvl4pPr marL="1600200" indent="-228600" defTabSz="1131888">
                <a:spcBef>
                  <a:spcPct val="20000"/>
                </a:spcBef>
                <a:buClr>
                  <a:schemeClr val="tx2"/>
                </a:buClr>
                <a:buChar char="–"/>
                <a:defRPr sz="2000">
                  <a:solidFill>
                    <a:schemeClr val="tx1"/>
                  </a:solidFill>
                  <a:latin typeface="Times New Roman" panose="02020603050405020304" pitchFamily="18" charset="0"/>
                </a:defRPr>
              </a:lvl4pPr>
              <a:lvl5pPr marL="2057400" indent="-228600" defTabSz="1131888">
                <a:spcBef>
                  <a:spcPct val="20000"/>
                </a:spcBef>
                <a:buClr>
                  <a:schemeClr val="tx2"/>
                </a:buClr>
                <a:buChar char="•"/>
                <a:defRPr sz="2000">
                  <a:solidFill>
                    <a:schemeClr val="tx1"/>
                  </a:solidFill>
                  <a:latin typeface="Times New Roman" panose="02020603050405020304" pitchFamily="18" charset="0"/>
                </a:defRPr>
              </a:lvl5pPr>
              <a:lvl6pPr marL="2514600" indent="-228600" defTabSz="113188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13188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13188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13188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l">
                <a:spcBef>
                  <a:spcPct val="50000"/>
                </a:spcBef>
                <a:buClrTx/>
                <a:buFontTx/>
                <a:buNone/>
              </a:pPr>
              <a:r>
                <a:rPr lang="en-GB" altLang="en-US" sz="1400" dirty="0">
                  <a:solidFill>
                    <a:srgbClr val="FF0000"/>
                  </a:solidFill>
                  <a:latin typeface="Arial Black" panose="020B0A04020102020204" pitchFamily="34" charset="0"/>
                </a:rPr>
                <a:t>sin</a:t>
              </a:r>
              <a:r>
                <a:rPr lang="en-GB" altLang="en-US" sz="1400" dirty="0">
                  <a:latin typeface="Arial Black" panose="020B0A04020102020204" pitchFamily="34" charset="0"/>
                </a:rPr>
                <a:t>	</a:t>
              </a:r>
              <a:r>
                <a:rPr lang="en-GB" altLang="en-US" sz="1400" dirty="0">
                  <a:solidFill>
                    <a:srgbClr val="0070C0"/>
                  </a:solidFill>
                  <a:latin typeface="Arial Black" panose="020B0A04020102020204" pitchFamily="34" charset="0"/>
                </a:rPr>
                <a:t>sacrifice</a:t>
              </a:r>
              <a:r>
                <a:rPr lang="en-GB" altLang="en-US" sz="1400" dirty="0">
                  <a:latin typeface="Arial Black" panose="020B0A04020102020204" pitchFamily="34" charset="0"/>
                </a:rPr>
                <a:t>	</a:t>
              </a:r>
              <a:r>
                <a:rPr lang="en-GB" altLang="en-US" sz="1400" dirty="0">
                  <a:solidFill>
                    <a:schemeClr val="accent3">
                      <a:lumMod val="50000"/>
                    </a:schemeClr>
                  </a:solidFill>
                  <a:latin typeface="Arial Black" panose="020B0A04020102020204" pitchFamily="34" charset="0"/>
                </a:rPr>
                <a:t>    a priest</a:t>
              </a:r>
            </a:p>
            <a:p>
              <a:pPr algn="l">
                <a:spcBef>
                  <a:spcPct val="50000"/>
                </a:spcBef>
                <a:buClrTx/>
                <a:buFontTx/>
                <a:buNone/>
              </a:pPr>
              <a:endParaRPr lang="en-GB" altLang="en-US" sz="1400" dirty="0">
                <a:latin typeface="Arial Black" panose="020B0A04020102020204" pitchFamily="34" charset="0"/>
              </a:endParaRPr>
            </a:p>
            <a:p>
              <a:pPr algn="l">
                <a:spcBef>
                  <a:spcPct val="50000"/>
                </a:spcBef>
                <a:buClrTx/>
                <a:buFontTx/>
                <a:buNone/>
              </a:pPr>
              <a:r>
                <a:rPr lang="en-GB" altLang="en-US" sz="1400" dirty="0">
                  <a:solidFill>
                    <a:srgbClr val="FF0000"/>
                  </a:solidFill>
                  <a:latin typeface="Arial Black" panose="020B0A04020102020204" pitchFamily="34" charset="0"/>
                </a:rPr>
                <a:t>anarchy</a:t>
              </a:r>
              <a:r>
                <a:rPr lang="en-GB" altLang="en-US" sz="1400" dirty="0">
                  <a:latin typeface="Arial Black" panose="020B0A04020102020204" pitchFamily="34" charset="0"/>
                </a:rPr>
                <a:t> 	</a:t>
              </a:r>
              <a:r>
                <a:rPr lang="en-GB" altLang="en-US" sz="1400" dirty="0">
                  <a:solidFill>
                    <a:srgbClr val="0070C0"/>
                  </a:solidFill>
                  <a:latin typeface="Arial Black" panose="020B0A04020102020204" pitchFamily="34" charset="0"/>
                </a:rPr>
                <a:t>authority</a:t>
              </a:r>
              <a:r>
                <a:rPr lang="en-GB" altLang="en-US" sz="1400" dirty="0">
                  <a:latin typeface="Arial Black" panose="020B0A04020102020204" pitchFamily="34" charset="0"/>
                </a:rPr>
                <a:t>	    </a:t>
              </a:r>
              <a:r>
                <a:rPr lang="en-GB" altLang="en-US" sz="1400" dirty="0">
                  <a:solidFill>
                    <a:schemeClr val="accent3">
                      <a:lumMod val="50000"/>
                    </a:schemeClr>
                  </a:solidFill>
                  <a:latin typeface="Arial Black" panose="020B0A04020102020204" pitchFamily="34" charset="0"/>
                </a:rPr>
                <a:t>a king</a:t>
              </a:r>
            </a:p>
            <a:p>
              <a:pPr algn="l">
                <a:spcBef>
                  <a:spcPct val="50000"/>
                </a:spcBef>
                <a:buClrTx/>
                <a:buFontTx/>
                <a:buNone/>
              </a:pPr>
              <a:endParaRPr lang="en-GB" altLang="en-US" sz="1400" dirty="0">
                <a:latin typeface="Arial Black" panose="020B0A04020102020204" pitchFamily="34" charset="0"/>
              </a:endParaRPr>
            </a:p>
            <a:p>
              <a:pPr algn="l">
                <a:spcBef>
                  <a:spcPct val="50000"/>
                </a:spcBef>
                <a:buClrTx/>
                <a:buFontTx/>
                <a:buNone/>
              </a:pPr>
              <a:r>
                <a:rPr lang="en-GB" altLang="en-US" sz="1400" dirty="0">
                  <a:solidFill>
                    <a:srgbClr val="FF0000"/>
                  </a:solidFill>
                  <a:latin typeface="Arial Black" panose="020B0A04020102020204" pitchFamily="34" charset="0"/>
                </a:rPr>
                <a:t>ignorance</a:t>
              </a:r>
              <a:r>
                <a:rPr lang="en-GB" altLang="en-US" sz="1400" dirty="0">
                  <a:latin typeface="Arial Black" panose="020B0A04020102020204" pitchFamily="34" charset="0"/>
                </a:rPr>
                <a:t>	</a:t>
              </a:r>
              <a:r>
                <a:rPr lang="en-GB" altLang="en-US" sz="1400" dirty="0">
                  <a:solidFill>
                    <a:srgbClr val="0070C0"/>
                  </a:solidFill>
                  <a:latin typeface="Arial Black" panose="020B0A04020102020204" pitchFamily="34" charset="0"/>
                </a:rPr>
                <a:t>instruction	 </a:t>
              </a:r>
              <a:r>
                <a:rPr lang="en-GB" altLang="en-US" sz="1400" dirty="0">
                  <a:solidFill>
                    <a:schemeClr val="accent3">
                      <a:lumMod val="50000"/>
                    </a:schemeClr>
                  </a:solidFill>
                  <a:latin typeface="Arial Black" panose="020B0A04020102020204" pitchFamily="34" charset="0"/>
                </a:rPr>
                <a:t>   a prophet</a:t>
              </a:r>
            </a:p>
          </p:txBody>
        </p:sp>
      </p:grpSp>
      <p:grpSp>
        <p:nvGrpSpPr>
          <p:cNvPr id="5" name="Group 27">
            <a:extLst>
              <a:ext uri="{FF2B5EF4-FFF2-40B4-BE49-F238E27FC236}">
                <a16:creationId xmlns:a16="http://schemas.microsoft.com/office/drawing/2014/main" id="{F785030B-FAD0-44E2-8E22-E3FDAC37E360}"/>
              </a:ext>
            </a:extLst>
          </p:cNvPr>
          <p:cNvGrpSpPr>
            <a:grpSpLocks/>
          </p:cNvGrpSpPr>
          <p:nvPr/>
        </p:nvGrpSpPr>
        <p:grpSpPr bwMode="auto">
          <a:xfrm>
            <a:off x="6400800" y="2209800"/>
            <a:ext cx="4267200" cy="1295400"/>
            <a:chOff x="3072" y="960"/>
            <a:chExt cx="2688" cy="816"/>
          </a:xfrm>
          <a:solidFill>
            <a:srgbClr val="FFC000"/>
          </a:solidFill>
        </p:grpSpPr>
        <p:sp>
          <p:nvSpPr>
            <p:cNvPr id="9231" name="Oval 19">
              <a:extLst>
                <a:ext uri="{FF2B5EF4-FFF2-40B4-BE49-F238E27FC236}">
                  <a16:creationId xmlns:a16="http://schemas.microsoft.com/office/drawing/2014/main" id="{3AC4FC19-AA07-4B15-A4BE-AB217AB5DDC5}"/>
                </a:ext>
              </a:extLst>
            </p:cNvPr>
            <p:cNvSpPr>
              <a:spLocks noChangeArrowheads="1"/>
            </p:cNvSpPr>
            <p:nvPr/>
          </p:nvSpPr>
          <p:spPr bwMode="auto">
            <a:xfrm>
              <a:off x="3460" y="960"/>
              <a:ext cx="2300" cy="816"/>
            </a:xfrm>
            <a:prstGeom prst="ellipse">
              <a:avLst/>
            </a:prstGeom>
            <a:solidFill>
              <a:schemeClr val="accent4">
                <a:lumMod val="60000"/>
                <a:lumOff val="40000"/>
              </a:schemeClr>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sp>
          <p:nvSpPr>
            <p:cNvPr id="9232" name="Text Box 16">
              <a:extLst>
                <a:ext uri="{FF2B5EF4-FFF2-40B4-BE49-F238E27FC236}">
                  <a16:creationId xmlns:a16="http://schemas.microsoft.com/office/drawing/2014/main" id="{FA652C80-6D63-421F-B8E3-C71C0CA30A20}"/>
                </a:ext>
              </a:extLst>
            </p:cNvPr>
            <p:cNvSpPr txBox="1">
              <a:spLocks noChangeArrowheads="1"/>
            </p:cNvSpPr>
            <p:nvPr/>
          </p:nvSpPr>
          <p:spPr bwMode="auto">
            <a:xfrm>
              <a:off x="3408" y="1104"/>
              <a:ext cx="2352" cy="58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1800" dirty="0">
                  <a:latin typeface="Arial Black" panose="020B0A04020102020204" pitchFamily="34" charset="0"/>
                </a:rPr>
                <a:t>The priest was a sinner </a:t>
              </a:r>
              <a:br>
                <a:rPr lang="en-GB" altLang="en-US" sz="1800" dirty="0">
                  <a:latin typeface="Arial Black" panose="020B0A04020102020204" pitchFamily="34" charset="0"/>
                </a:rPr>
              </a:br>
              <a:r>
                <a:rPr lang="en-GB" altLang="en-US" sz="1800" dirty="0">
                  <a:latin typeface="Arial Black" panose="020B0A04020102020204" pitchFamily="34" charset="0"/>
                </a:rPr>
                <a:t>and could not continue by reason of death</a:t>
              </a:r>
            </a:p>
          </p:txBody>
        </p:sp>
        <p:sp>
          <p:nvSpPr>
            <p:cNvPr id="9233" name="Line 20">
              <a:extLst>
                <a:ext uri="{FF2B5EF4-FFF2-40B4-BE49-F238E27FC236}">
                  <a16:creationId xmlns:a16="http://schemas.microsoft.com/office/drawing/2014/main" id="{C7A2ABD7-03CF-442B-96DA-141FEED8FA26}"/>
                </a:ext>
              </a:extLst>
            </p:cNvPr>
            <p:cNvSpPr>
              <a:spLocks noChangeShapeType="1"/>
            </p:cNvSpPr>
            <p:nvPr/>
          </p:nvSpPr>
          <p:spPr bwMode="auto">
            <a:xfrm flipV="1">
              <a:off x="3072" y="1536"/>
              <a:ext cx="432" cy="96"/>
            </a:xfrm>
            <a:prstGeom prst="line">
              <a:avLst/>
            </a:prstGeom>
            <a:grpFill/>
            <a:ln w="57150">
              <a:solidFill>
                <a:schemeClr val="tx1"/>
              </a:solidFill>
              <a:round/>
              <a:headEnd/>
              <a:tailEnd type="triangle" w="med" len="med"/>
            </a:ln>
          </p:spPr>
          <p:txBody>
            <a:bodyPr/>
            <a:lstStyle/>
            <a:p>
              <a:endParaRPr lang="en-GB"/>
            </a:p>
          </p:txBody>
        </p:sp>
      </p:grpSp>
      <p:grpSp>
        <p:nvGrpSpPr>
          <p:cNvPr id="6" name="Group 32">
            <a:extLst>
              <a:ext uri="{FF2B5EF4-FFF2-40B4-BE49-F238E27FC236}">
                <a16:creationId xmlns:a16="http://schemas.microsoft.com/office/drawing/2014/main" id="{F1514724-D699-4B24-97C1-A37ABD744F77}"/>
              </a:ext>
            </a:extLst>
          </p:cNvPr>
          <p:cNvGrpSpPr>
            <a:grpSpLocks/>
          </p:cNvGrpSpPr>
          <p:nvPr/>
        </p:nvGrpSpPr>
        <p:grpSpPr bwMode="auto">
          <a:xfrm>
            <a:off x="6248400" y="4343400"/>
            <a:ext cx="4419600" cy="1295400"/>
            <a:chOff x="2976" y="2304"/>
            <a:chExt cx="2784" cy="816"/>
          </a:xfrm>
        </p:grpSpPr>
        <p:sp>
          <p:nvSpPr>
            <p:cNvPr id="9228" name="Oval 22">
              <a:extLst>
                <a:ext uri="{FF2B5EF4-FFF2-40B4-BE49-F238E27FC236}">
                  <a16:creationId xmlns:a16="http://schemas.microsoft.com/office/drawing/2014/main" id="{EC07FC81-0A65-46F7-BDD6-89CCCB820A31}"/>
                </a:ext>
              </a:extLst>
            </p:cNvPr>
            <p:cNvSpPr>
              <a:spLocks noChangeArrowheads="1"/>
            </p:cNvSpPr>
            <p:nvPr/>
          </p:nvSpPr>
          <p:spPr bwMode="auto">
            <a:xfrm>
              <a:off x="3460" y="2304"/>
              <a:ext cx="2300" cy="816"/>
            </a:xfrm>
            <a:prstGeom prst="ellipse">
              <a:avLst/>
            </a:prstGeom>
            <a:solidFill>
              <a:schemeClr val="accent2">
                <a:lumMod val="60000"/>
                <a:lumOff val="40000"/>
                <a:alpha val="50195"/>
              </a:schemeClr>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sp>
          <p:nvSpPr>
            <p:cNvPr id="9229" name="Text Box 18">
              <a:extLst>
                <a:ext uri="{FF2B5EF4-FFF2-40B4-BE49-F238E27FC236}">
                  <a16:creationId xmlns:a16="http://schemas.microsoft.com/office/drawing/2014/main" id="{516F245F-3D65-4D9C-8068-B5AA2A1DFBC5}"/>
                </a:ext>
              </a:extLst>
            </p:cNvPr>
            <p:cNvSpPr txBox="1">
              <a:spLocks noChangeArrowheads="1"/>
            </p:cNvSpPr>
            <p:nvPr/>
          </p:nvSpPr>
          <p:spPr bwMode="auto">
            <a:xfrm>
              <a:off x="3456" y="2496"/>
              <a:ext cx="23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1800">
                  <a:latin typeface="Arial Black" panose="020B0A04020102020204" pitchFamily="34" charset="0"/>
                </a:rPr>
                <a:t>The prophet could not complete the revelation</a:t>
              </a:r>
            </a:p>
          </p:txBody>
        </p:sp>
        <p:sp>
          <p:nvSpPr>
            <p:cNvPr id="9230" name="Line 23">
              <a:extLst>
                <a:ext uri="{FF2B5EF4-FFF2-40B4-BE49-F238E27FC236}">
                  <a16:creationId xmlns:a16="http://schemas.microsoft.com/office/drawing/2014/main" id="{68FB1239-84FF-4CC7-BE6F-557FEDC47EBF}"/>
                </a:ext>
              </a:extLst>
            </p:cNvPr>
            <p:cNvSpPr>
              <a:spLocks noChangeShapeType="1"/>
            </p:cNvSpPr>
            <p:nvPr/>
          </p:nvSpPr>
          <p:spPr bwMode="auto">
            <a:xfrm>
              <a:off x="2976" y="2640"/>
              <a:ext cx="432" cy="9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7" name="Group 28">
            <a:extLst>
              <a:ext uri="{FF2B5EF4-FFF2-40B4-BE49-F238E27FC236}">
                <a16:creationId xmlns:a16="http://schemas.microsoft.com/office/drawing/2014/main" id="{D95B62D7-1E61-493F-A30C-B4A275A98C20}"/>
              </a:ext>
            </a:extLst>
          </p:cNvPr>
          <p:cNvGrpSpPr>
            <a:grpSpLocks/>
          </p:cNvGrpSpPr>
          <p:nvPr/>
        </p:nvGrpSpPr>
        <p:grpSpPr bwMode="auto">
          <a:xfrm>
            <a:off x="6515100" y="3276600"/>
            <a:ext cx="4152900" cy="1295400"/>
            <a:chOff x="3144" y="1632"/>
            <a:chExt cx="2616" cy="816"/>
          </a:xfrm>
        </p:grpSpPr>
        <p:sp>
          <p:nvSpPr>
            <p:cNvPr id="9225" name="Oval 21">
              <a:extLst>
                <a:ext uri="{FF2B5EF4-FFF2-40B4-BE49-F238E27FC236}">
                  <a16:creationId xmlns:a16="http://schemas.microsoft.com/office/drawing/2014/main" id="{1567EB53-2269-45A7-A2AB-0A73B9905FA1}"/>
                </a:ext>
              </a:extLst>
            </p:cNvPr>
            <p:cNvSpPr>
              <a:spLocks noChangeArrowheads="1"/>
            </p:cNvSpPr>
            <p:nvPr/>
          </p:nvSpPr>
          <p:spPr bwMode="auto">
            <a:xfrm>
              <a:off x="3460" y="1632"/>
              <a:ext cx="2300" cy="816"/>
            </a:xfrm>
            <a:prstGeom prst="ellipse">
              <a:avLst/>
            </a:prstGeom>
            <a:solidFill>
              <a:schemeClr val="accent4">
                <a:lumMod val="40000"/>
                <a:lumOff val="60000"/>
                <a:alpha val="50195"/>
              </a:schemeClr>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sp>
          <p:nvSpPr>
            <p:cNvPr id="9226" name="Text Box 17">
              <a:extLst>
                <a:ext uri="{FF2B5EF4-FFF2-40B4-BE49-F238E27FC236}">
                  <a16:creationId xmlns:a16="http://schemas.microsoft.com/office/drawing/2014/main" id="{21D1A6DF-DCCB-4DA3-BA0F-D189510A8B03}"/>
                </a:ext>
              </a:extLst>
            </p:cNvPr>
            <p:cNvSpPr txBox="1">
              <a:spLocks noChangeArrowheads="1"/>
            </p:cNvSpPr>
            <p:nvPr/>
          </p:nvSpPr>
          <p:spPr bwMode="auto">
            <a:xfrm>
              <a:off x="3360" y="1872"/>
              <a:ext cx="24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1800" dirty="0">
                  <a:latin typeface="Arial Black" panose="020B0A04020102020204" pitchFamily="34" charset="0"/>
                </a:rPr>
                <a:t>The king could not control his own ‘anarchy’</a:t>
              </a:r>
            </a:p>
          </p:txBody>
        </p:sp>
        <p:sp>
          <p:nvSpPr>
            <p:cNvPr id="9227" name="Line 24">
              <a:extLst>
                <a:ext uri="{FF2B5EF4-FFF2-40B4-BE49-F238E27FC236}">
                  <a16:creationId xmlns:a16="http://schemas.microsoft.com/office/drawing/2014/main" id="{49EE3396-5F51-4690-AB5A-D6DEDF35D000}"/>
                </a:ext>
              </a:extLst>
            </p:cNvPr>
            <p:cNvSpPr>
              <a:spLocks noChangeShapeType="1"/>
            </p:cNvSpPr>
            <p:nvPr/>
          </p:nvSpPr>
          <p:spPr bwMode="auto">
            <a:xfrm>
              <a:off x="3144" y="2136"/>
              <a:ext cx="43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241" name="Text Box 25">
            <a:extLst>
              <a:ext uri="{FF2B5EF4-FFF2-40B4-BE49-F238E27FC236}">
                <a16:creationId xmlns:a16="http://schemas.microsoft.com/office/drawing/2014/main" id="{91685ADE-D21C-4ADA-8428-3F1AEB32582D}"/>
              </a:ext>
            </a:extLst>
          </p:cNvPr>
          <p:cNvSpPr txBox="1">
            <a:spLocks noChangeArrowheads="1"/>
          </p:cNvSpPr>
          <p:nvPr/>
        </p:nvSpPr>
        <p:spPr bwMode="auto">
          <a:xfrm>
            <a:off x="1905000" y="5576889"/>
            <a:ext cx="8763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2000" dirty="0">
                <a:latin typeface="Arial Black" panose="020B0A04020102020204" pitchFamily="34" charset="0"/>
              </a:rPr>
              <a:t>All the ‘messiahs’ of the Old Covenant were imperfect pictures. The Old Testament closes with an unfulfilled  sigh for a priest, a cry for a king and a quest for a prophet. </a:t>
            </a:r>
            <a:br>
              <a:rPr lang="en-GB" altLang="en-US" sz="2000" dirty="0">
                <a:latin typeface="Arial Black" panose="020B0A04020102020204" pitchFamily="34" charset="0"/>
              </a:rPr>
            </a:br>
            <a:r>
              <a:rPr lang="en-GB" altLang="en-US" sz="2000" dirty="0">
                <a:latin typeface="Arial Black" panose="020B0A04020102020204" pitchFamily="34" charset="0"/>
              </a:rPr>
              <a:t>They also knew they were not the answer.</a:t>
            </a:r>
          </a:p>
        </p:txBody>
      </p:sp>
      <p:sp>
        <p:nvSpPr>
          <p:cNvPr id="24" name="Text Box 3">
            <a:extLst>
              <a:ext uri="{FF2B5EF4-FFF2-40B4-BE49-F238E27FC236}">
                <a16:creationId xmlns:a16="http://schemas.microsoft.com/office/drawing/2014/main" id="{FDCDB609-3238-460B-8498-390CE943E314}"/>
              </a:ext>
            </a:extLst>
          </p:cNvPr>
          <p:cNvSpPr txBox="1">
            <a:spLocks noChangeArrowheads="1"/>
          </p:cNvSpPr>
          <p:nvPr/>
        </p:nvSpPr>
        <p:spPr bwMode="auto">
          <a:xfrm rot="21579857">
            <a:off x="1427" y="1422273"/>
            <a:ext cx="12189502"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b="1" dirty="0">
                <a:solidFill>
                  <a:srgbClr val="FF0000"/>
                </a:solidFill>
              </a:rPr>
              <a:t>Faith in the Lord Jesus Christ and the Old Testament …</a:t>
            </a:r>
          </a:p>
        </p:txBody>
      </p:sp>
      <p:sp>
        <p:nvSpPr>
          <p:cNvPr id="25" name="TextBox 24">
            <a:extLst>
              <a:ext uri="{FF2B5EF4-FFF2-40B4-BE49-F238E27FC236}">
                <a16:creationId xmlns:a16="http://schemas.microsoft.com/office/drawing/2014/main" id="{0E82FCF2-896F-4708-A0E5-A145B66BFD0B}"/>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Before we get started</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74"/>
                                          </p:stCondLst>
                                        </p:cTn>
                                        <p:tgtEl>
                                          <p:spTgt spid="9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6D88D4F4-7C39-404C-B197-12C67E5F7859}"/>
              </a:ext>
            </a:extLst>
          </p:cNvPr>
          <p:cNvSpPr txBox="1">
            <a:spLocks noChangeArrowheads="1"/>
          </p:cNvSpPr>
          <p:nvPr/>
        </p:nvSpPr>
        <p:spPr bwMode="auto">
          <a:xfrm>
            <a:off x="1981200" y="85725"/>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GB" altLang="en-US" sz="3200" b="1">
                <a:solidFill>
                  <a:srgbClr val="FFFFFF"/>
                </a:solidFill>
                <a:latin typeface="Times New Roman" panose="02020603050405020304" pitchFamily="18" charset="0"/>
              </a:rPr>
              <a:t>Preparing from a passage </a:t>
            </a:r>
          </a:p>
        </p:txBody>
      </p:sp>
      <p:sp>
        <p:nvSpPr>
          <p:cNvPr id="11267" name="Text Box 3">
            <a:extLst>
              <a:ext uri="{FF2B5EF4-FFF2-40B4-BE49-F238E27FC236}">
                <a16:creationId xmlns:a16="http://schemas.microsoft.com/office/drawing/2014/main" id="{39053DDC-CAB9-477E-8767-8130995B1068}"/>
              </a:ext>
            </a:extLst>
          </p:cNvPr>
          <p:cNvSpPr txBox="1">
            <a:spLocks noChangeArrowheads="1"/>
          </p:cNvSpPr>
          <p:nvPr/>
        </p:nvSpPr>
        <p:spPr bwMode="auto">
          <a:xfrm>
            <a:off x="0" y="1224498"/>
            <a:ext cx="1219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Look for purpose, progress and repeated words or phrases in the passage you are reading:</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Matthew 5-7 The sermon on the mount</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Blessed… 5.5-12</a:t>
            </a:r>
          </a:p>
          <a:p>
            <a:pPr fontAlgn="base">
              <a:spcBef>
                <a:spcPct val="50000"/>
              </a:spcBef>
              <a:spcAft>
                <a:spcPct val="0"/>
              </a:spcAft>
              <a:defRPr/>
            </a:pPr>
            <a:r>
              <a:rPr lang="en-GB" altLang="en-US" sz="2400" b="1" i="1" dirty="0">
                <a:solidFill>
                  <a:schemeClr val="tx2">
                    <a:lumMod val="50000"/>
                  </a:schemeClr>
                </a:solidFill>
                <a:latin typeface="Times New Roman" panose="02020603050405020304" pitchFamily="18" charset="0"/>
              </a:rPr>
              <a:t>You are</a:t>
            </a:r>
            <a:r>
              <a:rPr lang="en-GB" altLang="en-US" sz="2400" b="1" dirty="0">
                <a:solidFill>
                  <a:schemeClr val="tx2">
                    <a:lumMod val="50000"/>
                  </a:schemeClr>
                </a:solidFill>
                <a:latin typeface="Times New Roman" panose="02020603050405020304" pitchFamily="18" charset="0"/>
              </a:rPr>
              <a:t> salt… </a:t>
            </a:r>
            <a:r>
              <a:rPr lang="en-GB" altLang="en-US" sz="2400" b="1" i="1" dirty="0">
                <a:solidFill>
                  <a:schemeClr val="tx2">
                    <a:lumMod val="50000"/>
                  </a:schemeClr>
                </a:solidFill>
                <a:latin typeface="Times New Roman" panose="02020603050405020304" pitchFamily="18" charset="0"/>
              </a:rPr>
              <a:t>You are</a:t>
            </a:r>
            <a:r>
              <a:rPr lang="en-GB" altLang="en-US" sz="2400" b="1" dirty="0">
                <a:solidFill>
                  <a:schemeClr val="tx2">
                    <a:lumMod val="50000"/>
                  </a:schemeClr>
                </a:solidFill>
                <a:latin typeface="Times New Roman" panose="02020603050405020304" pitchFamily="18" charset="0"/>
              </a:rPr>
              <a:t> light 5.13-16</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You have heard that it was said… but I say unto you 5.17-48</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When you … don’t be like the hypocrites… to be seen 6.1-7.6</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Ask… 7.7 Enter… 7.13 Beware… 7.15 Not everyone who says… 7.21 Build… 7.27</a:t>
            </a:r>
          </a:p>
        </p:txBody>
      </p:sp>
      <p:sp>
        <p:nvSpPr>
          <p:cNvPr id="4" name="TextBox 3">
            <a:extLst>
              <a:ext uri="{FF2B5EF4-FFF2-40B4-BE49-F238E27FC236}">
                <a16:creationId xmlns:a16="http://schemas.microsoft.com/office/drawing/2014/main" id="{738E6613-0A33-462E-92ED-0F64C3A2266D}"/>
              </a:ext>
            </a:extLst>
          </p:cNvPr>
          <p:cNvSpPr txBox="1"/>
          <p:nvPr/>
        </p:nvSpPr>
        <p:spPr>
          <a:xfrm>
            <a:off x="0" y="0"/>
            <a:ext cx="12192000" cy="1138773"/>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p>
          <a:p>
            <a:r>
              <a:rPr lang="en-GB" sz="3200" dirty="0">
                <a:solidFill>
                  <a:srgbClr val="FF0000"/>
                </a:solidFill>
              </a:rPr>
              <a:t>Here and now, not there and then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FAD44709-ED18-487F-A82E-1F653CB7B840}"/>
              </a:ext>
            </a:extLst>
          </p:cNvPr>
          <p:cNvSpPr txBox="1">
            <a:spLocks noChangeArrowheads="1"/>
          </p:cNvSpPr>
          <p:nvPr/>
        </p:nvSpPr>
        <p:spPr bwMode="auto">
          <a:xfrm>
            <a:off x="0" y="1138773"/>
            <a:ext cx="121920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Matthew 5-7 The sermon on the mount</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Introduction: You </a:t>
            </a:r>
            <a:r>
              <a:rPr lang="en-GB" altLang="en-US" sz="2400" b="1" i="1" u="sng" dirty="0">
                <a:solidFill>
                  <a:schemeClr val="tx2">
                    <a:lumMod val="50000"/>
                  </a:schemeClr>
                </a:solidFill>
                <a:latin typeface="Times New Roman" panose="02020603050405020304" pitchFamily="18" charset="0"/>
              </a:rPr>
              <a:t>have</a:t>
            </a:r>
            <a:r>
              <a:rPr lang="en-GB" altLang="en-US" sz="2400" i="1" dirty="0">
                <a:solidFill>
                  <a:schemeClr val="tx2">
                    <a:lumMod val="50000"/>
                  </a:schemeClr>
                </a:solidFill>
                <a:latin typeface="Times New Roman" panose="02020603050405020304" pitchFamily="18" charset="0"/>
              </a:rPr>
              <a:t> </a:t>
            </a:r>
            <a:r>
              <a:rPr lang="en-GB" altLang="en-US" sz="2400" b="1" dirty="0">
                <a:solidFill>
                  <a:schemeClr val="tx2">
                    <a:lumMod val="50000"/>
                  </a:schemeClr>
                </a:solidFill>
                <a:latin typeface="Times New Roman" panose="02020603050405020304" pitchFamily="18" charset="0"/>
              </a:rPr>
              <a:t>been blessed if this </a:t>
            </a:r>
            <a:r>
              <a:rPr lang="en-GB" altLang="en-US" sz="2400" b="1" i="1" dirty="0">
                <a:solidFill>
                  <a:schemeClr val="tx2">
                    <a:lumMod val="50000"/>
                  </a:schemeClr>
                </a:solidFill>
                <a:latin typeface="Times New Roman" panose="02020603050405020304" pitchFamily="18" charset="0"/>
              </a:rPr>
              <a:t>is</a:t>
            </a:r>
            <a:r>
              <a:rPr lang="en-GB" altLang="en-US" sz="2400" b="1" dirty="0">
                <a:solidFill>
                  <a:schemeClr val="tx2">
                    <a:lumMod val="50000"/>
                  </a:schemeClr>
                </a:solidFill>
                <a:latin typeface="Times New Roman" panose="02020603050405020304" pitchFamily="18" charset="0"/>
              </a:rPr>
              <a:t> you. </a:t>
            </a:r>
            <a:r>
              <a:rPr lang="en-GB" altLang="en-US" sz="1400" b="1" dirty="0">
                <a:solidFill>
                  <a:schemeClr val="tx2">
                    <a:lumMod val="50000"/>
                  </a:schemeClr>
                </a:solidFill>
                <a:latin typeface="Times New Roman" panose="02020603050405020304" pitchFamily="18" charset="0"/>
              </a:rPr>
              <a:t>Blessed… 5.5-12</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Theme statement: </a:t>
            </a:r>
            <a:r>
              <a:rPr lang="en-GB" altLang="en-US" sz="2400" b="1" dirty="0">
                <a:solidFill>
                  <a:schemeClr val="accent6">
                    <a:lumMod val="50000"/>
                  </a:schemeClr>
                </a:solidFill>
                <a:latin typeface="Times New Roman" panose="02020603050405020304" pitchFamily="18" charset="0"/>
              </a:rPr>
              <a:t>1. If it is, be what you are </a:t>
            </a:r>
            <a:r>
              <a:rPr lang="en-GB" altLang="en-US" sz="2400" b="1" dirty="0">
                <a:solidFill>
                  <a:schemeClr val="tx2">
                    <a:lumMod val="50000"/>
                  </a:schemeClr>
                </a:solidFill>
                <a:latin typeface="Times New Roman" panose="02020603050405020304" pitchFamily="18" charset="0"/>
              </a:rPr>
              <a:t>– </a:t>
            </a:r>
            <a:r>
              <a:rPr lang="en-GB" altLang="en-US" sz="2400" b="1" dirty="0">
                <a:solidFill>
                  <a:schemeClr val="accent4">
                    <a:lumMod val="50000"/>
                  </a:schemeClr>
                </a:solidFill>
                <a:latin typeface="Times New Roman" panose="02020603050405020304" pitchFamily="18" charset="0"/>
              </a:rPr>
              <a:t>2. If it is, show what you are.</a:t>
            </a:r>
            <a:r>
              <a:rPr lang="en-GB" altLang="en-US" sz="2400" b="1" dirty="0">
                <a:solidFill>
                  <a:schemeClr val="tx2">
                    <a:lumMod val="50000"/>
                  </a:schemeClr>
                </a:solidFill>
                <a:latin typeface="Times New Roman" panose="02020603050405020304" pitchFamily="18" charset="0"/>
              </a:rPr>
              <a:t> </a:t>
            </a:r>
            <a:r>
              <a:rPr lang="en-GB" altLang="en-US" sz="1400" b="1" i="1" dirty="0">
                <a:solidFill>
                  <a:schemeClr val="tx2">
                    <a:lumMod val="50000"/>
                  </a:schemeClr>
                </a:solidFill>
                <a:latin typeface="Times New Roman" panose="02020603050405020304" pitchFamily="18" charset="0"/>
              </a:rPr>
              <a:t>You are</a:t>
            </a:r>
            <a:r>
              <a:rPr lang="en-GB" altLang="en-US" sz="1400" b="1" dirty="0">
                <a:solidFill>
                  <a:schemeClr val="tx2">
                    <a:lumMod val="50000"/>
                  </a:schemeClr>
                </a:solidFill>
                <a:latin typeface="Times New Roman" panose="02020603050405020304" pitchFamily="18" charset="0"/>
              </a:rPr>
              <a:t> salt </a:t>
            </a:r>
            <a:r>
              <a:rPr lang="en-GB" altLang="en-US" sz="1400" b="1" i="1" dirty="0">
                <a:solidFill>
                  <a:schemeClr val="tx2">
                    <a:lumMod val="50000"/>
                  </a:schemeClr>
                </a:solidFill>
                <a:latin typeface="Times New Roman" panose="02020603050405020304" pitchFamily="18" charset="0"/>
              </a:rPr>
              <a:t>You are</a:t>
            </a:r>
            <a:r>
              <a:rPr lang="en-GB" altLang="en-US" sz="1400" b="1" dirty="0">
                <a:solidFill>
                  <a:schemeClr val="tx2">
                    <a:lumMod val="50000"/>
                  </a:schemeClr>
                </a:solidFill>
                <a:latin typeface="Times New Roman" panose="02020603050405020304" pitchFamily="18" charset="0"/>
              </a:rPr>
              <a:t> light 5.13-16</a:t>
            </a:r>
          </a:p>
          <a:p>
            <a:pPr fontAlgn="base">
              <a:spcBef>
                <a:spcPct val="50000"/>
              </a:spcBef>
              <a:spcAft>
                <a:spcPct val="0"/>
              </a:spcAft>
              <a:defRPr/>
            </a:pPr>
            <a:r>
              <a:rPr lang="en-GB" altLang="en-US" sz="2400" b="1" dirty="0">
                <a:solidFill>
                  <a:schemeClr val="accent6">
                    <a:lumMod val="50000"/>
                  </a:schemeClr>
                </a:solidFill>
                <a:latin typeface="Times New Roman" panose="02020603050405020304" pitchFamily="18" charset="0"/>
              </a:rPr>
              <a:t>1. Be what you are! (Expounding: Be salt </a:t>
            </a:r>
            <a:r>
              <a:rPr lang="en-GB" altLang="en-US" sz="1400" b="1" dirty="0">
                <a:solidFill>
                  <a:schemeClr val="accent6">
                    <a:lumMod val="50000"/>
                  </a:schemeClr>
                </a:solidFill>
                <a:latin typeface="Times New Roman" panose="02020603050405020304" pitchFamily="18" charset="0"/>
              </a:rPr>
              <a:t>You have heard that it was said… but I say unto you 5.17-48</a:t>
            </a:r>
          </a:p>
          <a:p>
            <a:pPr fontAlgn="base">
              <a:spcBef>
                <a:spcPct val="50000"/>
              </a:spcBef>
              <a:spcAft>
                <a:spcPct val="0"/>
              </a:spcAft>
              <a:defRPr/>
            </a:pPr>
            <a:r>
              <a:rPr lang="en-GB" altLang="en-US" sz="2400" b="1" dirty="0">
                <a:solidFill>
                  <a:schemeClr val="accent4">
                    <a:lumMod val="50000"/>
                  </a:schemeClr>
                </a:solidFill>
                <a:latin typeface="Times New Roman" panose="02020603050405020304" pitchFamily="18" charset="0"/>
              </a:rPr>
              <a:t>2. Show what you are! (Expounding: be light </a:t>
            </a:r>
            <a:r>
              <a:rPr lang="en-GB" altLang="en-US" sz="1400" b="1" dirty="0">
                <a:solidFill>
                  <a:schemeClr val="accent4">
                    <a:lumMod val="50000"/>
                  </a:schemeClr>
                </a:solidFill>
                <a:latin typeface="Times New Roman" panose="02020603050405020304" pitchFamily="18" charset="0"/>
              </a:rPr>
              <a:t>When you … don’t be like the hypocrites… to be seen 6.1-7.6</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If in doubt ask for this blessing: </a:t>
            </a:r>
            <a:r>
              <a:rPr lang="en-GB" altLang="en-US" sz="1400" b="1" dirty="0">
                <a:solidFill>
                  <a:schemeClr val="tx2">
                    <a:lumMod val="50000"/>
                  </a:schemeClr>
                </a:solidFill>
                <a:latin typeface="Times New Roman" panose="02020603050405020304" pitchFamily="18" charset="0"/>
              </a:rPr>
              <a:t>Ask… 7.7</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Don’t enter the wrong door. </a:t>
            </a:r>
            <a:r>
              <a:rPr lang="en-GB" altLang="en-US" sz="1400" b="1" dirty="0">
                <a:solidFill>
                  <a:schemeClr val="tx2">
                    <a:lumMod val="50000"/>
                  </a:schemeClr>
                </a:solidFill>
                <a:latin typeface="Times New Roman" panose="02020603050405020304" pitchFamily="18" charset="0"/>
              </a:rPr>
              <a:t>Enter… 7.13</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Don’t listen to the wrong preacher. </a:t>
            </a:r>
            <a:r>
              <a:rPr lang="en-GB" altLang="en-US" sz="1400" b="1" dirty="0">
                <a:solidFill>
                  <a:schemeClr val="tx2">
                    <a:lumMod val="50000"/>
                  </a:schemeClr>
                </a:solidFill>
                <a:latin typeface="Times New Roman" panose="02020603050405020304" pitchFamily="18" charset="0"/>
              </a:rPr>
              <a:t>Beware… 7.15</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Don’t make a false profession. </a:t>
            </a:r>
            <a:r>
              <a:rPr lang="en-GB" altLang="en-US" sz="1400" b="1" dirty="0">
                <a:solidFill>
                  <a:schemeClr val="tx2">
                    <a:lumMod val="50000"/>
                  </a:schemeClr>
                </a:solidFill>
                <a:latin typeface="Times New Roman" panose="02020603050405020304" pitchFamily="18" charset="0"/>
              </a:rPr>
              <a:t>Not everyone who says… 7.21</a:t>
            </a:r>
          </a:p>
          <a:p>
            <a:pPr fontAlgn="base">
              <a:spcBef>
                <a:spcPct val="50000"/>
              </a:spcBef>
              <a:spcAft>
                <a:spcPct val="0"/>
              </a:spcAft>
              <a:defRPr/>
            </a:pPr>
            <a:r>
              <a:rPr lang="en-GB" altLang="en-US" sz="2400" b="1" dirty="0">
                <a:solidFill>
                  <a:schemeClr val="tx2">
                    <a:lumMod val="50000"/>
                  </a:schemeClr>
                </a:solidFill>
                <a:latin typeface="Times New Roman" panose="02020603050405020304" pitchFamily="18" charset="0"/>
              </a:rPr>
              <a:t>Don’t build on the wrong foundation. </a:t>
            </a:r>
            <a:r>
              <a:rPr lang="en-GB" altLang="en-US" sz="1400" b="1" dirty="0">
                <a:solidFill>
                  <a:schemeClr val="tx2">
                    <a:lumMod val="50000"/>
                  </a:schemeClr>
                </a:solidFill>
                <a:latin typeface="Times New Roman" panose="02020603050405020304" pitchFamily="18" charset="0"/>
              </a:rPr>
              <a:t>Build… 7.27</a:t>
            </a:r>
          </a:p>
        </p:txBody>
      </p:sp>
      <p:sp>
        <p:nvSpPr>
          <p:cNvPr id="4" name="TextBox 3">
            <a:extLst>
              <a:ext uri="{FF2B5EF4-FFF2-40B4-BE49-F238E27FC236}">
                <a16:creationId xmlns:a16="http://schemas.microsoft.com/office/drawing/2014/main" id="{D3B98FE9-9D18-4C3C-9251-F70AB9CDCBE7}"/>
              </a:ext>
            </a:extLst>
          </p:cNvPr>
          <p:cNvSpPr txBox="1"/>
          <p:nvPr/>
        </p:nvSpPr>
        <p:spPr>
          <a:xfrm>
            <a:off x="0" y="0"/>
            <a:ext cx="12192000" cy="1138773"/>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p>
          <a:p>
            <a:r>
              <a:rPr lang="en-GB" sz="3200" dirty="0">
                <a:solidFill>
                  <a:srgbClr val="FF0000"/>
                </a:solidFill>
              </a:rPr>
              <a:t>Here and now, not there and then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2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2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2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4A4183-B0AF-4AE1-84E2-86C999E4094F}"/>
              </a:ext>
            </a:extLst>
          </p:cNvPr>
          <p:cNvSpPr txBox="1"/>
          <p:nvPr/>
        </p:nvSpPr>
        <p:spPr>
          <a:xfrm>
            <a:off x="0" y="0"/>
            <a:ext cx="12192000" cy="1138773"/>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p>
          <a:p>
            <a:r>
              <a:rPr lang="en-GB" sz="3200" dirty="0">
                <a:solidFill>
                  <a:srgbClr val="FF0000"/>
                </a:solidFill>
              </a:rPr>
              <a:t>Busy going nowhere</a:t>
            </a:r>
          </a:p>
        </p:txBody>
      </p:sp>
      <p:sp>
        <p:nvSpPr>
          <p:cNvPr id="3" name="TextBox 2">
            <a:extLst>
              <a:ext uri="{FF2B5EF4-FFF2-40B4-BE49-F238E27FC236}">
                <a16:creationId xmlns:a16="http://schemas.microsoft.com/office/drawing/2014/main" id="{ED0CB74F-0806-4A8E-940A-B6621F3F8C82}"/>
              </a:ext>
            </a:extLst>
          </p:cNvPr>
          <p:cNvSpPr txBox="1"/>
          <p:nvPr/>
        </p:nvSpPr>
        <p:spPr>
          <a:xfrm>
            <a:off x="0" y="1269242"/>
            <a:ext cx="12050973" cy="2062103"/>
          </a:xfrm>
          <a:prstGeom prst="rect">
            <a:avLst/>
          </a:prstGeom>
          <a:noFill/>
        </p:spPr>
        <p:txBody>
          <a:bodyPr wrap="square" rtlCol="0">
            <a:spAutoFit/>
          </a:bodyPr>
          <a:lstStyle/>
          <a:p>
            <a:pPr marL="514350" indent="-514350">
              <a:buAutoNum type="arabicPeriod"/>
            </a:pPr>
            <a:r>
              <a:rPr lang="en-GB" sz="3200" dirty="0"/>
              <a:t>The purpose of the message should be the purpose of the passage</a:t>
            </a:r>
          </a:p>
          <a:p>
            <a:pPr marL="514350" indent="-514350">
              <a:buAutoNum type="arabicPeriod"/>
            </a:pPr>
            <a:r>
              <a:rPr lang="en-GB" sz="3200" dirty="0"/>
              <a:t>We don’t invent purpose, we discover it.</a:t>
            </a:r>
          </a:p>
          <a:p>
            <a:pPr marL="514350" indent="-514350">
              <a:buAutoNum type="arabicPeriod"/>
            </a:pPr>
            <a:r>
              <a:rPr lang="en-GB" sz="3200" dirty="0"/>
              <a:t>Ask yourself, “What does the Lord want these people to do when I’ve finished preaching this message?”</a:t>
            </a:r>
          </a:p>
        </p:txBody>
      </p:sp>
      <p:sp>
        <p:nvSpPr>
          <p:cNvPr id="4" name="TextBox 3">
            <a:extLst>
              <a:ext uri="{FF2B5EF4-FFF2-40B4-BE49-F238E27FC236}">
                <a16:creationId xmlns:a16="http://schemas.microsoft.com/office/drawing/2014/main" id="{7CFE4904-7FDF-45D0-B086-1E11F9E7F461}"/>
              </a:ext>
            </a:extLst>
          </p:cNvPr>
          <p:cNvSpPr txBox="1"/>
          <p:nvPr/>
        </p:nvSpPr>
        <p:spPr>
          <a:xfrm>
            <a:off x="0" y="3331345"/>
            <a:ext cx="12192000" cy="1138773"/>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Getting to the point</a:t>
            </a:r>
          </a:p>
          <a:p>
            <a:r>
              <a:rPr lang="en-GB" sz="3200" dirty="0">
                <a:solidFill>
                  <a:srgbClr val="FF0000"/>
                </a:solidFill>
              </a:rPr>
              <a:t>Persuasion</a:t>
            </a:r>
          </a:p>
        </p:txBody>
      </p:sp>
      <p:sp>
        <p:nvSpPr>
          <p:cNvPr id="5" name="Rectangle 4">
            <a:extLst>
              <a:ext uri="{FF2B5EF4-FFF2-40B4-BE49-F238E27FC236}">
                <a16:creationId xmlns:a16="http://schemas.microsoft.com/office/drawing/2014/main" id="{BB2B5A25-7B66-4AA8-8816-A65C55611800}"/>
              </a:ext>
            </a:extLst>
          </p:cNvPr>
          <p:cNvSpPr/>
          <p:nvPr/>
        </p:nvSpPr>
        <p:spPr>
          <a:xfrm>
            <a:off x="-1" y="4470118"/>
            <a:ext cx="12191999" cy="2246769"/>
          </a:xfrm>
          <a:prstGeom prst="rect">
            <a:avLst/>
          </a:prstGeom>
        </p:spPr>
        <p:txBody>
          <a:bodyPr wrap="square">
            <a:spAutoFit/>
          </a:bodyPr>
          <a:lstStyle/>
          <a:p>
            <a:r>
              <a:rPr lang="en-GB" sz="2400" dirty="0">
                <a:solidFill>
                  <a:schemeClr val="tx2">
                    <a:lumMod val="50000"/>
                  </a:schemeClr>
                </a:solidFill>
              </a:rPr>
              <a:t>Acts 2:40</a:t>
            </a:r>
            <a:r>
              <a:rPr lang="en-GB" sz="6000" dirty="0">
                <a:solidFill>
                  <a:schemeClr val="tx2">
                    <a:lumMod val="50000"/>
                  </a:schemeClr>
                </a:solidFill>
              </a:rPr>
              <a:t>  </a:t>
            </a:r>
            <a:r>
              <a:rPr lang="en-GB" sz="4000" dirty="0">
                <a:solidFill>
                  <a:schemeClr val="tx2">
                    <a:lumMod val="50000"/>
                  </a:schemeClr>
                </a:solidFill>
              </a:rPr>
              <a:t>And with </a:t>
            </a:r>
            <a:r>
              <a:rPr lang="en-GB" sz="4000" b="1" dirty="0">
                <a:solidFill>
                  <a:schemeClr val="tx2">
                    <a:lumMod val="50000"/>
                  </a:schemeClr>
                </a:solidFill>
              </a:rPr>
              <a:t>many</a:t>
            </a:r>
            <a:r>
              <a:rPr lang="en-GB" sz="4000" dirty="0">
                <a:solidFill>
                  <a:schemeClr val="tx2">
                    <a:lumMod val="50000"/>
                  </a:schemeClr>
                </a:solidFill>
              </a:rPr>
              <a:t> </a:t>
            </a:r>
            <a:r>
              <a:rPr lang="en-GB" sz="4000" b="1" dirty="0">
                <a:solidFill>
                  <a:schemeClr val="tx2">
                    <a:lumMod val="50000"/>
                  </a:schemeClr>
                </a:solidFill>
              </a:rPr>
              <a:t>other</a:t>
            </a:r>
            <a:r>
              <a:rPr lang="en-GB" sz="4000" dirty="0">
                <a:solidFill>
                  <a:schemeClr val="tx2">
                    <a:lumMod val="50000"/>
                  </a:schemeClr>
                </a:solidFill>
              </a:rPr>
              <a:t> </a:t>
            </a:r>
            <a:r>
              <a:rPr lang="en-GB" sz="4000" b="1" dirty="0">
                <a:solidFill>
                  <a:schemeClr val="tx2">
                    <a:lumMod val="50000"/>
                  </a:schemeClr>
                </a:solidFill>
              </a:rPr>
              <a:t>words</a:t>
            </a:r>
            <a:r>
              <a:rPr lang="en-GB" sz="4000" dirty="0">
                <a:solidFill>
                  <a:schemeClr val="tx2">
                    <a:lumMod val="50000"/>
                  </a:schemeClr>
                </a:solidFill>
              </a:rPr>
              <a:t> he testified and exhorted them, saying, “Be saved from this perverse generation.”</a:t>
            </a:r>
          </a:p>
        </p:txBody>
      </p:sp>
    </p:spTree>
    <p:extLst>
      <p:ext uri="{BB962C8B-B14F-4D97-AF65-F5344CB8AC3E}">
        <p14:creationId xmlns:p14="http://schemas.microsoft.com/office/powerpoint/2010/main" val="35472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a:extLst>
              <a:ext uri="{FF2B5EF4-FFF2-40B4-BE49-F238E27FC236}">
                <a16:creationId xmlns:a16="http://schemas.microsoft.com/office/drawing/2014/main" id="{32A0448B-5966-4032-8347-B0C6C171CBC2}"/>
              </a:ext>
            </a:extLst>
          </p:cNvPr>
          <p:cNvGrpSpPr>
            <a:grpSpLocks/>
          </p:cNvGrpSpPr>
          <p:nvPr/>
        </p:nvGrpSpPr>
        <p:grpSpPr bwMode="auto">
          <a:xfrm>
            <a:off x="454025" y="1825175"/>
            <a:ext cx="3810000" cy="3429000"/>
            <a:chOff x="720" y="1008"/>
            <a:chExt cx="2400" cy="2160"/>
          </a:xfrm>
        </p:grpSpPr>
        <p:sp>
          <p:nvSpPr>
            <p:cNvPr id="10260" name="Oval 5">
              <a:extLst>
                <a:ext uri="{FF2B5EF4-FFF2-40B4-BE49-F238E27FC236}">
                  <a16:creationId xmlns:a16="http://schemas.microsoft.com/office/drawing/2014/main" id="{C8B72347-6181-49A9-BD5F-504AA052EB15}"/>
                </a:ext>
              </a:extLst>
            </p:cNvPr>
            <p:cNvSpPr>
              <a:spLocks noChangeArrowheads="1"/>
            </p:cNvSpPr>
            <p:nvPr/>
          </p:nvSpPr>
          <p:spPr bwMode="auto">
            <a:xfrm>
              <a:off x="772" y="1008"/>
              <a:ext cx="2300" cy="816"/>
            </a:xfrm>
            <a:prstGeom prst="ellipse">
              <a:avLst/>
            </a:prstGeom>
            <a:solidFill>
              <a:srgbClr val="FFFF00">
                <a:alpha val="50195"/>
              </a:srgbClr>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sp>
          <p:nvSpPr>
            <p:cNvPr id="10261" name="Text Box 6">
              <a:extLst>
                <a:ext uri="{FF2B5EF4-FFF2-40B4-BE49-F238E27FC236}">
                  <a16:creationId xmlns:a16="http://schemas.microsoft.com/office/drawing/2014/main" id="{56AE4E2D-5A9F-4A00-BC5A-27402364C9EF}"/>
                </a:ext>
              </a:extLst>
            </p:cNvPr>
            <p:cNvSpPr txBox="1">
              <a:spLocks noChangeArrowheads="1"/>
            </p:cNvSpPr>
            <p:nvPr/>
          </p:nvSpPr>
          <p:spPr bwMode="auto">
            <a:xfrm>
              <a:off x="720" y="1152"/>
              <a:ext cx="235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1800">
                  <a:latin typeface="Arial Black" panose="020B0A04020102020204" pitchFamily="34" charset="0"/>
                </a:rPr>
                <a:t>A sigh for a priest – Someone to offer one sacrifice for sin forever</a:t>
              </a:r>
            </a:p>
          </p:txBody>
        </p:sp>
        <p:sp>
          <p:nvSpPr>
            <p:cNvPr id="10262" name="Oval 9">
              <a:extLst>
                <a:ext uri="{FF2B5EF4-FFF2-40B4-BE49-F238E27FC236}">
                  <a16:creationId xmlns:a16="http://schemas.microsoft.com/office/drawing/2014/main" id="{2E0F299F-1172-44A4-91B1-DEFE85A514A7}"/>
                </a:ext>
              </a:extLst>
            </p:cNvPr>
            <p:cNvSpPr>
              <a:spLocks noChangeArrowheads="1"/>
            </p:cNvSpPr>
            <p:nvPr/>
          </p:nvSpPr>
          <p:spPr bwMode="auto">
            <a:xfrm>
              <a:off x="772" y="2352"/>
              <a:ext cx="2300" cy="816"/>
            </a:xfrm>
            <a:prstGeom prst="ellipse">
              <a:avLst/>
            </a:prstGeom>
            <a:solidFill>
              <a:schemeClr val="accent2">
                <a:lumMod val="60000"/>
                <a:lumOff val="40000"/>
                <a:alpha val="50195"/>
              </a:schemeClr>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sp>
          <p:nvSpPr>
            <p:cNvPr id="10263" name="Text Box 10">
              <a:extLst>
                <a:ext uri="{FF2B5EF4-FFF2-40B4-BE49-F238E27FC236}">
                  <a16:creationId xmlns:a16="http://schemas.microsoft.com/office/drawing/2014/main" id="{35C70A57-39F8-456E-8410-28D98512AB90}"/>
                </a:ext>
              </a:extLst>
            </p:cNvPr>
            <p:cNvSpPr txBox="1">
              <a:spLocks noChangeArrowheads="1"/>
            </p:cNvSpPr>
            <p:nvPr/>
          </p:nvSpPr>
          <p:spPr bwMode="auto">
            <a:xfrm>
              <a:off x="768" y="2544"/>
              <a:ext cx="23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1800">
                  <a:latin typeface="Arial Black" panose="020B0A04020102020204" pitchFamily="34" charset="0"/>
                </a:rPr>
                <a:t>A quest for a prophet – The complete and final word</a:t>
              </a:r>
            </a:p>
          </p:txBody>
        </p:sp>
        <p:sp>
          <p:nvSpPr>
            <p:cNvPr id="7" name="Oval 13">
              <a:extLst>
                <a:ext uri="{FF2B5EF4-FFF2-40B4-BE49-F238E27FC236}">
                  <a16:creationId xmlns:a16="http://schemas.microsoft.com/office/drawing/2014/main" id="{ABD4ABDC-4419-4F41-8DCE-06F7C8099595}"/>
                </a:ext>
              </a:extLst>
            </p:cNvPr>
            <p:cNvSpPr>
              <a:spLocks noChangeArrowheads="1"/>
            </p:cNvSpPr>
            <p:nvPr/>
          </p:nvSpPr>
          <p:spPr bwMode="auto">
            <a:xfrm>
              <a:off x="772" y="1680"/>
              <a:ext cx="2300" cy="816"/>
            </a:xfrm>
            <a:prstGeom prst="ellipse">
              <a:avLst/>
            </a:prstGeom>
            <a:solidFill>
              <a:schemeClr val="accent4">
                <a:lumMod val="40000"/>
                <a:lumOff val="60000"/>
                <a:alpha val="50195"/>
              </a:schemeClr>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sp>
          <p:nvSpPr>
            <p:cNvPr id="10265" name="Text Box 14">
              <a:extLst>
                <a:ext uri="{FF2B5EF4-FFF2-40B4-BE49-F238E27FC236}">
                  <a16:creationId xmlns:a16="http://schemas.microsoft.com/office/drawing/2014/main" id="{2F3EDE73-0F59-4546-A364-139229C4403C}"/>
                </a:ext>
              </a:extLst>
            </p:cNvPr>
            <p:cNvSpPr txBox="1">
              <a:spLocks noChangeArrowheads="1"/>
            </p:cNvSpPr>
            <p:nvPr/>
          </p:nvSpPr>
          <p:spPr bwMode="auto">
            <a:xfrm>
              <a:off x="720" y="1920"/>
              <a:ext cx="240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1800">
                  <a:latin typeface="Arial Black" panose="020B0A04020102020204" pitchFamily="34" charset="0"/>
                </a:rPr>
                <a:t>A cry for a king – Someone, who can control both himself and me</a:t>
              </a:r>
            </a:p>
          </p:txBody>
        </p:sp>
      </p:grpSp>
      <p:grpSp>
        <p:nvGrpSpPr>
          <p:cNvPr id="3" name="Group 30">
            <a:extLst>
              <a:ext uri="{FF2B5EF4-FFF2-40B4-BE49-F238E27FC236}">
                <a16:creationId xmlns:a16="http://schemas.microsoft.com/office/drawing/2014/main" id="{470A9F65-B17E-4DF9-B98F-126D749EC57D}"/>
              </a:ext>
            </a:extLst>
          </p:cNvPr>
          <p:cNvGrpSpPr>
            <a:grpSpLocks/>
          </p:cNvGrpSpPr>
          <p:nvPr/>
        </p:nvGrpSpPr>
        <p:grpSpPr bwMode="auto">
          <a:xfrm>
            <a:off x="8004175" y="1825175"/>
            <a:ext cx="3733800" cy="1295400"/>
            <a:chOff x="3408" y="672"/>
            <a:chExt cx="2352" cy="816"/>
          </a:xfrm>
        </p:grpSpPr>
        <p:sp>
          <p:nvSpPr>
            <p:cNvPr id="10258" name="Oval 23">
              <a:extLst>
                <a:ext uri="{FF2B5EF4-FFF2-40B4-BE49-F238E27FC236}">
                  <a16:creationId xmlns:a16="http://schemas.microsoft.com/office/drawing/2014/main" id="{5DA9D807-B126-4EE1-BB73-0E1819ED2FDC}"/>
                </a:ext>
              </a:extLst>
            </p:cNvPr>
            <p:cNvSpPr>
              <a:spLocks noChangeArrowheads="1"/>
            </p:cNvSpPr>
            <p:nvPr/>
          </p:nvSpPr>
          <p:spPr bwMode="auto">
            <a:xfrm>
              <a:off x="3412" y="672"/>
              <a:ext cx="2300" cy="816"/>
            </a:xfrm>
            <a:prstGeom prst="ellipse">
              <a:avLst/>
            </a:prstGeom>
            <a:solidFill>
              <a:srgbClr val="FFFF00">
                <a:alpha val="50195"/>
              </a:srgbClr>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sp>
          <p:nvSpPr>
            <p:cNvPr id="10264" name="Text Box 24">
              <a:extLst>
                <a:ext uri="{FF2B5EF4-FFF2-40B4-BE49-F238E27FC236}">
                  <a16:creationId xmlns:a16="http://schemas.microsoft.com/office/drawing/2014/main" id="{2C42AC2B-FA17-42E4-B865-DDDBD22FF53F}"/>
                </a:ext>
              </a:extLst>
            </p:cNvPr>
            <p:cNvSpPr txBox="1">
              <a:spLocks noChangeArrowheads="1"/>
            </p:cNvSpPr>
            <p:nvPr/>
          </p:nvSpPr>
          <p:spPr bwMode="auto">
            <a:xfrm>
              <a:off x="3408" y="816"/>
              <a:ext cx="2352" cy="577"/>
            </a:xfrm>
            <a:prstGeom prst="rect">
              <a:avLst/>
            </a:prstGeom>
            <a:noFill/>
            <a:ln w="9525">
              <a:noFill/>
              <a:miter lim="800000"/>
              <a:headEnd/>
              <a:tailEnd/>
            </a:ln>
            <a:effectLst/>
          </p:spPr>
          <p:txBody>
            <a:bodyPr>
              <a:spAutoFit/>
            </a:bodyPr>
            <a:lstStyle/>
            <a:p>
              <a:pPr algn="ctr">
                <a:spcBef>
                  <a:spcPct val="50000"/>
                </a:spcBef>
                <a:defRPr/>
              </a:pPr>
              <a:r>
                <a:rPr lang="en-GB">
                  <a:effectLst>
                    <a:outerShdw blurRad="38100" dist="38100" dir="2700000" algn="tl">
                      <a:srgbClr val="FFFFFF"/>
                    </a:outerShdw>
                  </a:effectLst>
                  <a:latin typeface="Arial Black" pitchFamily="34" charset="0"/>
                </a:rPr>
                <a:t>Mark</a:t>
              </a:r>
              <a:r>
                <a:rPr lang="en-GB">
                  <a:latin typeface="Arial Black" pitchFamily="34" charset="0"/>
                </a:rPr>
                <a:t> reveals the priestly Saviour, ending with Him sitting in Heaven</a:t>
              </a:r>
            </a:p>
          </p:txBody>
        </p:sp>
      </p:grpSp>
      <p:grpSp>
        <p:nvGrpSpPr>
          <p:cNvPr id="4" name="Group 32">
            <a:extLst>
              <a:ext uri="{FF2B5EF4-FFF2-40B4-BE49-F238E27FC236}">
                <a16:creationId xmlns:a16="http://schemas.microsoft.com/office/drawing/2014/main" id="{720656CD-D5C4-480C-AE1F-AA58905C60D7}"/>
              </a:ext>
            </a:extLst>
          </p:cNvPr>
          <p:cNvGrpSpPr>
            <a:grpSpLocks/>
          </p:cNvGrpSpPr>
          <p:nvPr/>
        </p:nvGrpSpPr>
        <p:grpSpPr bwMode="auto">
          <a:xfrm>
            <a:off x="8010525" y="3958775"/>
            <a:ext cx="3727450" cy="1295400"/>
            <a:chOff x="3412" y="2016"/>
            <a:chExt cx="2348" cy="816"/>
          </a:xfrm>
        </p:grpSpPr>
        <p:sp>
          <p:nvSpPr>
            <p:cNvPr id="10256" name="Oval 25">
              <a:extLst>
                <a:ext uri="{FF2B5EF4-FFF2-40B4-BE49-F238E27FC236}">
                  <a16:creationId xmlns:a16="http://schemas.microsoft.com/office/drawing/2014/main" id="{C1EFF189-3381-4124-8158-D431025E6F1C}"/>
                </a:ext>
              </a:extLst>
            </p:cNvPr>
            <p:cNvSpPr>
              <a:spLocks noChangeArrowheads="1"/>
            </p:cNvSpPr>
            <p:nvPr/>
          </p:nvSpPr>
          <p:spPr bwMode="auto">
            <a:xfrm>
              <a:off x="3412" y="2016"/>
              <a:ext cx="2300" cy="816"/>
            </a:xfrm>
            <a:prstGeom prst="ellipse">
              <a:avLst/>
            </a:prstGeom>
            <a:solidFill>
              <a:schemeClr val="accent2">
                <a:lumMod val="60000"/>
                <a:lumOff val="40000"/>
                <a:alpha val="50195"/>
              </a:schemeClr>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sp>
          <p:nvSpPr>
            <p:cNvPr id="10266" name="Text Box 26">
              <a:extLst>
                <a:ext uri="{FF2B5EF4-FFF2-40B4-BE49-F238E27FC236}">
                  <a16:creationId xmlns:a16="http://schemas.microsoft.com/office/drawing/2014/main" id="{0F7E3522-FEF0-4FFE-8178-406F5476CD35}"/>
                </a:ext>
              </a:extLst>
            </p:cNvPr>
            <p:cNvSpPr txBox="1">
              <a:spLocks noChangeArrowheads="1"/>
            </p:cNvSpPr>
            <p:nvPr/>
          </p:nvSpPr>
          <p:spPr bwMode="auto">
            <a:xfrm>
              <a:off x="3456" y="2256"/>
              <a:ext cx="2304" cy="404"/>
            </a:xfrm>
            <a:prstGeom prst="rect">
              <a:avLst/>
            </a:prstGeom>
            <a:noFill/>
            <a:ln w="9525">
              <a:noFill/>
              <a:miter lim="800000"/>
              <a:headEnd/>
              <a:tailEnd/>
            </a:ln>
            <a:effectLst/>
          </p:spPr>
          <p:txBody>
            <a:bodyPr>
              <a:spAutoFit/>
            </a:bodyPr>
            <a:lstStyle/>
            <a:p>
              <a:pPr algn="ctr">
                <a:spcBef>
                  <a:spcPct val="50000"/>
                </a:spcBef>
                <a:defRPr/>
              </a:pPr>
              <a:r>
                <a:rPr lang="en-GB">
                  <a:effectLst>
                    <a:outerShdw blurRad="38100" dist="38100" dir="2700000" algn="tl">
                      <a:srgbClr val="FFFFFF"/>
                    </a:outerShdw>
                  </a:effectLst>
                  <a:latin typeface="Arial Black" pitchFamily="34" charset="0"/>
                </a:rPr>
                <a:t>Luke</a:t>
              </a:r>
              <a:r>
                <a:rPr lang="en-GB">
                  <a:latin typeface="Arial Black" pitchFamily="34" charset="0"/>
                </a:rPr>
                <a:t> reveals the prophet – led by the Spirit</a:t>
              </a:r>
            </a:p>
          </p:txBody>
        </p:sp>
      </p:grpSp>
      <p:grpSp>
        <p:nvGrpSpPr>
          <p:cNvPr id="5" name="Group 31">
            <a:extLst>
              <a:ext uri="{FF2B5EF4-FFF2-40B4-BE49-F238E27FC236}">
                <a16:creationId xmlns:a16="http://schemas.microsoft.com/office/drawing/2014/main" id="{5595BB36-0FBC-4A56-A59A-E879F68E44AB}"/>
              </a:ext>
            </a:extLst>
          </p:cNvPr>
          <p:cNvGrpSpPr>
            <a:grpSpLocks/>
          </p:cNvGrpSpPr>
          <p:nvPr/>
        </p:nvGrpSpPr>
        <p:grpSpPr bwMode="auto">
          <a:xfrm>
            <a:off x="7927975" y="2891975"/>
            <a:ext cx="3810000" cy="1295400"/>
            <a:chOff x="3360" y="1344"/>
            <a:chExt cx="2400" cy="816"/>
          </a:xfrm>
        </p:grpSpPr>
        <p:sp>
          <p:nvSpPr>
            <p:cNvPr id="10254" name="Oval 27">
              <a:extLst>
                <a:ext uri="{FF2B5EF4-FFF2-40B4-BE49-F238E27FC236}">
                  <a16:creationId xmlns:a16="http://schemas.microsoft.com/office/drawing/2014/main" id="{680B2C69-7CE5-4D92-B2FF-08596B9CC3F3}"/>
                </a:ext>
              </a:extLst>
            </p:cNvPr>
            <p:cNvSpPr>
              <a:spLocks noChangeArrowheads="1"/>
            </p:cNvSpPr>
            <p:nvPr/>
          </p:nvSpPr>
          <p:spPr bwMode="auto">
            <a:xfrm>
              <a:off x="3412" y="1344"/>
              <a:ext cx="2300" cy="816"/>
            </a:xfrm>
            <a:prstGeom prst="ellipse">
              <a:avLst/>
            </a:prstGeom>
            <a:solidFill>
              <a:schemeClr val="accent4">
                <a:lumMod val="40000"/>
                <a:lumOff val="60000"/>
                <a:alpha val="50195"/>
              </a:schemeClr>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sp>
          <p:nvSpPr>
            <p:cNvPr id="10268" name="Text Box 28">
              <a:extLst>
                <a:ext uri="{FF2B5EF4-FFF2-40B4-BE49-F238E27FC236}">
                  <a16:creationId xmlns:a16="http://schemas.microsoft.com/office/drawing/2014/main" id="{3BCF87F5-6A22-4318-9355-C6B5CBAB1A6C}"/>
                </a:ext>
              </a:extLst>
            </p:cNvPr>
            <p:cNvSpPr txBox="1">
              <a:spLocks noChangeArrowheads="1"/>
            </p:cNvSpPr>
            <p:nvPr/>
          </p:nvSpPr>
          <p:spPr bwMode="auto">
            <a:xfrm>
              <a:off x="3360" y="1488"/>
              <a:ext cx="2400" cy="577"/>
            </a:xfrm>
            <a:prstGeom prst="rect">
              <a:avLst/>
            </a:prstGeom>
            <a:noFill/>
            <a:ln w="9525">
              <a:noFill/>
              <a:miter lim="800000"/>
              <a:headEnd/>
              <a:tailEnd/>
            </a:ln>
            <a:effectLst/>
          </p:spPr>
          <p:txBody>
            <a:bodyPr>
              <a:spAutoFit/>
            </a:bodyPr>
            <a:lstStyle/>
            <a:p>
              <a:pPr algn="ctr">
                <a:spcBef>
                  <a:spcPct val="50000"/>
                </a:spcBef>
                <a:defRPr/>
              </a:pPr>
              <a:r>
                <a:rPr lang="en-GB">
                  <a:effectLst>
                    <a:outerShdw blurRad="38100" dist="38100" dir="2700000" algn="tl">
                      <a:srgbClr val="FFFFFF"/>
                    </a:outerShdw>
                  </a:effectLst>
                  <a:latin typeface="Arial Black" pitchFamily="34" charset="0"/>
                </a:rPr>
                <a:t>Matthew</a:t>
              </a:r>
              <a:r>
                <a:rPr lang="en-GB">
                  <a:latin typeface="Arial Black" pitchFamily="34" charset="0"/>
                </a:rPr>
                <a:t> writes of the coming, campaign and conquest of the King</a:t>
              </a:r>
            </a:p>
          </p:txBody>
        </p:sp>
      </p:grpSp>
      <p:sp>
        <p:nvSpPr>
          <p:cNvPr id="10269" name="Text Box 29">
            <a:extLst>
              <a:ext uri="{FF2B5EF4-FFF2-40B4-BE49-F238E27FC236}">
                <a16:creationId xmlns:a16="http://schemas.microsoft.com/office/drawing/2014/main" id="{DE14A7C9-2C3E-40D6-AA78-358A52DEE77D}"/>
              </a:ext>
            </a:extLst>
          </p:cNvPr>
          <p:cNvSpPr txBox="1">
            <a:spLocks noChangeArrowheads="1"/>
          </p:cNvSpPr>
          <p:nvPr/>
        </p:nvSpPr>
        <p:spPr bwMode="auto">
          <a:xfrm>
            <a:off x="1524000" y="5334000"/>
            <a:ext cx="9144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1800">
                <a:latin typeface="Arial Black" panose="020B0A04020102020204" pitchFamily="34" charset="0"/>
              </a:rPr>
              <a:t>The fourth gospel declares who this man (prophet, priest and king) really is:</a:t>
            </a:r>
          </a:p>
          <a:p>
            <a:pPr algn="ctr">
              <a:spcBef>
                <a:spcPct val="50000"/>
              </a:spcBef>
              <a:buClrTx/>
              <a:buFontTx/>
              <a:buNone/>
            </a:pPr>
            <a:r>
              <a:rPr lang="en-GB" altLang="en-US" sz="2000" b="1">
                <a:latin typeface="Arial Black" panose="020B0A04020102020204" pitchFamily="34" charset="0"/>
              </a:rPr>
              <a:t>‘In the beginning was the Word, and the Word was with God, and the Word was God … and the Word became flesh…’</a:t>
            </a:r>
          </a:p>
        </p:txBody>
      </p:sp>
      <p:sp>
        <p:nvSpPr>
          <p:cNvPr id="10273" name="Text Box 33">
            <a:extLst>
              <a:ext uri="{FF2B5EF4-FFF2-40B4-BE49-F238E27FC236}">
                <a16:creationId xmlns:a16="http://schemas.microsoft.com/office/drawing/2014/main" id="{F4043441-DF25-42AF-9132-43317BDA451D}"/>
              </a:ext>
            </a:extLst>
          </p:cNvPr>
          <p:cNvSpPr txBox="1">
            <a:spLocks noChangeArrowheads="1"/>
          </p:cNvSpPr>
          <p:nvPr/>
        </p:nvSpPr>
        <p:spPr bwMode="auto">
          <a:xfrm>
            <a:off x="150812" y="1401871"/>
            <a:ext cx="6577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GB" altLang="en-US" sz="2400" dirty="0">
                <a:solidFill>
                  <a:schemeClr val="tx2">
                    <a:lumMod val="75000"/>
                  </a:schemeClr>
                </a:solidFill>
                <a:latin typeface="Arial Black" panose="020B0A04020102020204" pitchFamily="34" charset="0"/>
              </a:rPr>
              <a:t>The Old Testament ends with…</a:t>
            </a:r>
          </a:p>
        </p:txBody>
      </p:sp>
      <p:sp>
        <p:nvSpPr>
          <p:cNvPr id="10274" name="Text Box 34">
            <a:extLst>
              <a:ext uri="{FF2B5EF4-FFF2-40B4-BE49-F238E27FC236}">
                <a16:creationId xmlns:a16="http://schemas.microsoft.com/office/drawing/2014/main" id="{430BD8A2-0FED-4871-9A67-FD1D2805D6BD}"/>
              </a:ext>
            </a:extLst>
          </p:cNvPr>
          <p:cNvSpPr txBox="1">
            <a:spLocks noChangeArrowheads="1"/>
          </p:cNvSpPr>
          <p:nvPr/>
        </p:nvSpPr>
        <p:spPr bwMode="auto">
          <a:xfrm>
            <a:off x="6042024" y="1401871"/>
            <a:ext cx="6043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50000"/>
              </a:spcBef>
              <a:buClrTx/>
              <a:buFontTx/>
              <a:buNone/>
            </a:pPr>
            <a:r>
              <a:rPr lang="en-GB" altLang="en-US" sz="2400" dirty="0">
                <a:solidFill>
                  <a:schemeClr val="tx2">
                    <a:lumMod val="75000"/>
                  </a:schemeClr>
                </a:solidFill>
                <a:latin typeface="Arial Black" panose="020B0A04020102020204" pitchFamily="34" charset="0"/>
              </a:rPr>
              <a:t>The New Testament opens with…</a:t>
            </a:r>
          </a:p>
        </p:txBody>
      </p:sp>
      <p:grpSp>
        <p:nvGrpSpPr>
          <p:cNvPr id="6" name="Group 35">
            <a:extLst>
              <a:ext uri="{FF2B5EF4-FFF2-40B4-BE49-F238E27FC236}">
                <a16:creationId xmlns:a16="http://schemas.microsoft.com/office/drawing/2014/main" id="{5EDF2506-D590-4D6A-9798-9A29046A3CAA}"/>
              </a:ext>
            </a:extLst>
          </p:cNvPr>
          <p:cNvGrpSpPr>
            <a:grpSpLocks/>
          </p:cNvGrpSpPr>
          <p:nvPr/>
        </p:nvGrpSpPr>
        <p:grpSpPr bwMode="auto">
          <a:xfrm>
            <a:off x="4557714" y="1928354"/>
            <a:ext cx="3074988" cy="3405188"/>
            <a:chOff x="2153" y="1185"/>
            <a:chExt cx="1937" cy="2145"/>
          </a:xfrm>
        </p:grpSpPr>
        <p:pic>
          <p:nvPicPr>
            <p:cNvPr id="10252" name="Picture 20" descr="C:\My Documents\My Pictures\EQUIPMNT\CLOCK6.WMF">
              <a:extLst>
                <a:ext uri="{FF2B5EF4-FFF2-40B4-BE49-F238E27FC236}">
                  <a16:creationId xmlns:a16="http://schemas.microsoft.com/office/drawing/2014/main" id="{70244CDE-B39B-4022-A5C7-1E4A4E2E6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 y="1671"/>
              <a:ext cx="1610" cy="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 Box 21">
              <a:extLst>
                <a:ext uri="{FF2B5EF4-FFF2-40B4-BE49-F238E27FC236}">
                  <a16:creationId xmlns:a16="http://schemas.microsoft.com/office/drawing/2014/main" id="{927FDCE6-BBFA-4B67-8591-43F382FADADB}"/>
                </a:ext>
              </a:extLst>
            </p:cNvPr>
            <p:cNvSpPr txBox="1">
              <a:spLocks noChangeArrowheads="1"/>
            </p:cNvSpPr>
            <p:nvPr/>
          </p:nvSpPr>
          <p:spPr bwMode="auto">
            <a:xfrm rot="21120000">
              <a:off x="2153" y="1185"/>
              <a:ext cx="1937"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2800" dirty="0">
                  <a:latin typeface="Arial Black" panose="020B0A04020102020204" pitchFamily="34" charset="0"/>
                </a:rPr>
                <a:t>450 years pass by…</a:t>
              </a:r>
            </a:p>
          </p:txBody>
        </p:sp>
      </p:grpSp>
      <p:sp>
        <p:nvSpPr>
          <p:cNvPr id="26" name="Text Box 3">
            <a:extLst>
              <a:ext uri="{FF2B5EF4-FFF2-40B4-BE49-F238E27FC236}">
                <a16:creationId xmlns:a16="http://schemas.microsoft.com/office/drawing/2014/main" id="{EB432555-73A3-4A2F-94B7-9F9BBEB5BB42}"/>
              </a:ext>
            </a:extLst>
          </p:cNvPr>
          <p:cNvSpPr txBox="1">
            <a:spLocks noChangeArrowheads="1"/>
          </p:cNvSpPr>
          <p:nvPr/>
        </p:nvSpPr>
        <p:spPr bwMode="auto">
          <a:xfrm rot="21579857">
            <a:off x="74453" y="871870"/>
            <a:ext cx="12189502"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b="1" dirty="0">
                <a:solidFill>
                  <a:srgbClr val="FF0000"/>
                </a:solidFill>
              </a:rPr>
              <a:t>Faith in the Lord Jesus Christ from the Old Testament to the New …</a:t>
            </a:r>
          </a:p>
        </p:txBody>
      </p:sp>
      <p:sp>
        <p:nvSpPr>
          <p:cNvPr id="27" name="TextBox 26">
            <a:extLst>
              <a:ext uri="{FF2B5EF4-FFF2-40B4-BE49-F238E27FC236}">
                <a16:creationId xmlns:a16="http://schemas.microsoft.com/office/drawing/2014/main" id="{8445F215-8437-47AA-974A-1CD8C83B5069}"/>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Before we get started</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9" grpId="0"/>
      <p:bldP spid="10273" grpId="0"/>
      <p:bldP spid="102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52F2C57C-0902-4376-9DAE-D5E20C4AD2C8}"/>
              </a:ext>
            </a:extLst>
          </p:cNvPr>
          <p:cNvSpPr txBox="1">
            <a:spLocks noChangeArrowheads="1"/>
          </p:cNvSpPr>
          <p:nvPr/>
        </p:nvSpPr>
        <p:spPr bwMode="auto">
          <a:xfrm>
            <a:off x="81848" y="1262709"/>
            <a:ext cx="2209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rgbClr val="000066"/>
                </a:solidFill>
              </a:rPr>
              <a:t>Matthew</a:t>
            </a:r>
            <a:br>
              <a:rPr lang="en-GB" altLang="en-US" sz="2400" b="1" dirty="0">
                <a:solidFill>
                  <a:srgbClr val="000066"/>
                </a:solidFill>
              </a:rPr>
            </a:br>
            <a:r>
              <a:rPr lang="en-GB" altLang="en-US" sz="2400" b="1" dirty="0">
                <a:solidFill>
                  <a:srgbClr val="000066"/>
                </a:solidFill>
              </a:rPr>
              <a:t>Mark</a:t>
            </a:r>
            <a:br>
              <a:rPr lang="en-GB" altLang="en-US" sz="2400" b="1" dirty="0">
                <a:solidFill>
                  <a:srgbClr val="000066"/>
                </a:solidFill>
              </a:rPr>
            </a:br>
            <a:r>
              <a:rPr lang="en-GB" altLang="en-US" sz="2400" b="1" dirty="0">
                <a:solidFill>
                  <a:srgbClr val="000066"/>
                </a:solidFill>
              </a:rPr>
              <a:t>Luke</a:t>
            </a:r>
            <a:br>
              <a:rPr lang="en-GB" altLang="en-US" sz="2400" b="1" dirty="0">
                <a:solidFill>
                  <a:srgbClr val="000066"/>
                </a:solidFill>
              </a:rPr>
            </a:br>
            <a:r>
              <a:rPr lang="en-GB" altLang="en-US" sz="2400" b="1" dirty="0">
                <a:solidFill>
                  <a:srgbClr val="000066"/>
                </a:solidFill>
              </a:rPr>
              <a:t>John</a:t>
            </a:r>
            <a:br>
              <a:rPr lang="en-GB" altLang="en-US" sz="2400" b="1" dirty="0">
                <a:solidFill>
                  <a:srgbClr val="000066"/>
                </a:solidFill>
              </a:rPr>
            </a:br>
            <a:r>
              <a:rPr lang="en-GB" altLang="en-US" sz="2400" b="1" dirty="0">
                <a:solidFill>
                  <a:srgbClr val="000066"/>
                </a:solidFill>
              </a:rPr>
              <a:t>Acts</a:t>
            </a:r>
            <a:endParaRPr lang="en-GB" altLang="en-US" sz="2400" b="1" dirty="0">
              <a:solidFill>
                <a:srgbClr val="003366"/>
              </a:solidFill>
            </a:endParaRPr>
          </a:p>
        </p:txBody>
      </p:sp>
      <p:sp>
        <p:nvSpPr>
          <p:cNvPr id="2051" name="Text Box 3">
            <a:extLst>
              <a:ext uri="{FF2B5EF4-FFF2-40B4-BE49-F238E27FC236}">
                <a16:creationId xmlns:a16="http://schemas.microsoft.com/office/drawing/2014/main" id="{B7BB0972-48F9-48A2-B41C-C40A0E29B20F}"/>
              </a:ext>
            </a:extLst>
          </p:cNvPr>
          <p:cNvSpPr txBox="1">
            <a:spLocks noChangeArrowheads="1"/>
          </p:cNvSpPr>
          <p:nvPr/>
        </p:nvSpPr>
        <p:spPr bwMode="auto">
          <a:xfrm rot="21579857">
            <a:off x="1070" y="578172"/>
            <a:ext cx="12189502"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b="1" dirty="0">
                <a:solidFill>
                  <a:srgbClr val="FF0000"/>
                </a:solidFill>
              </a:rPr>
              <a:t>Faith in the Lord Jesus Christ and the New Testament …</a:t>
            </a:r>
          </a:p>
        </p:txBody>
      </p:sp>
      <p:sp>
        <p:nvSpPr>
          <p:cNvPr id="2052" name="Text Box 4">
            <a:extLst>
              <a:ext uri="{FF2B5EF4-FFF2-40B4-BE49-F238E27FC236}">
                <a16:creationId xmlns:a16="http://schemas.microsoft.com/office/drawing/2014/main" id="{FF20D9C9-BB05-464C-9BC3-0AF33B515792}"/>
              </a:ext>
            </a:extLst>
          </p:cNvPr>
          <p:cNvSpPr txBox="1">
            <a:spLocks noChangeArrowheads="1"/>
          </p:cNvSpPr>
          <p:nvPr/>
        </p:nvSpPr>
        <p:spPr bwMode="auto">
          <a:xfrm>
            <a:off x="1497842" y="1270936"/>
            <a:ext cx="386231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b="1" dirty="0">
                <a:solidFill>
                  <a:srgbClr val="000066"/>
                </a:solidFill>
              </a:rPr>
              <a:t>… as King,</a:t>
            </a:r>
            <a:br>
              <a:rPr lang="en-GB" altLang="en-US" sz="2400" b="1" dirty="0">
                <a:solidFill>
                  <a:srgbClr val="000066"/>
                </a:solidFill>
              </a:rPr>
            </a:br>
            <a:r>
              <a:rPr lang="en-GB" altLang="en-US" sz="2400" b="1" dirty="0">
                <a:solidFill>
                  <a:srgbClr val="000066"/>
                </a:solidFill>
              </a:rPr>
              <a:t>priest,</a:t>
            </a:r>
            <a:br>
              <a:rPr lang="en-GB" altLang="en-US" sz="2400" b="1" dirty="0">
                <a:solidFill>
                  <a:srgbClr val="000066"/>
                </a:solidFill>
              </a:rPr>
            </a:br>
            <a:r>
              <a:rPr lang="en-GB" altLang="en-US" sz="2400" b="1" dirty="0">
                <a:solidFill>
                  <a:srgbClr val="000066"/>
                </a:solidFill>
              </a:rPr>
              <a:t>prophet,</a:t>
            </a:r>
            <a:br>
              <a:rPr lang="en-GB" altLang="en-US" sz="2400" b="1" dirty="0">
                <a:solidFill>
                  <a:srgbClr val="000066"/>
                </a:solidFill>
              </a:rPr>
            </a:br>
            <a:r>
              <a:rPr lang="en-GB" altLang="en-US" sz="2400" b="1" dirty="0">
                <a:solidFill>
                  <a:srgbClr val="000066"/>
                </a:solidFill>
              </a:rPr>
              <a:t>Son of God,</a:t>
            </a:r>
            <a:br>
              <a:rPr lang="en-GB" altLang="en-US" sz="2400" b="1" dirty="0">
                <a:solidFill>
                  <a:srgbClr val="000066"/>
                </a:solidFill>
              </a:rPr>
            </a:br>
            <a:r>
              <a:rPr lang="en-GB" altLang="en-US" sz="2400" b="1" dirty="0">
                <a:solidFill>
                  <a:srgbClr val="000066"/>
                </a:solidFill>
              </a:rPr>
              <a:t>and Saviour of the world,</a:t>
            </a:r>
          </a:p>
        </p:txBody>
      </p:sp>
      <p:sp>
        <p:nvSpPr>
          <p:cNvPr id="2053" name="Text Box 5">
            <a:extLst>
              <a:ext uri="{FF2B5EF4-FFF2-40B4-BE49-F238E27FC236}">
                <a16:creationId xmlns:a16="http://schemas.microsoft.com/office/drawing/2014/main" id="{3A28E264-1776-4BAD-BB44-1D78B4F9B5E0}"/>
              </a:ext>
            </a:extLst>
          </p:cNvPr>
          <p:cNvSpPr txBox="1">
            <a:spLocks noChangeArrowheads="1"/>
          </p:cNvSpPr>
          <p:nvPr/>
        </p:nvSpPr>
        <p:spPr bwMode="auto">
          <a:xfrm>
            <a:off x="2022546" y="3197769"/>
            <a:ext cx="2286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rgbClr val="A50021"/>
                </a:solidFill>
              </a:rPr>
              <a:t>justifies,</a:t>
            </a:r>
            <a:br>
              <a:rPr lang="en-GB" altLang="en-US" sz="2400" b="1" dirty="0">
                <a:solidFill>
                  <a:srgbClr val="A50021"/>
                </a:solidFill>
              </a:rPr>
            </a:br>
            <a:r>
              <a:rPr lang="en-GB" altLang="en-US" sz="2400" b="1" dirty="0">
                <a:solidFill>
                  <a:srgbClr val="A50021"/>
                </a:solidFill>
              </a:rPr>
              <a:t>sanctifies,</a:t>
            </a:r>
            <a:br>
              <a:rPr lang="en-GB" altLang="en-US" sz="2400" b="1" dirty="0">
                <a:solidFill>
                  <a:srgbClr val="A50021"/>
                </a:solidFill>
              </a:rPr>
            </a:br>
            <a:r>
              <a:rPr lang="en-GB" altLang="en-US" sz="2400" b="1" dirty="0">
                <a:solidFill>
                  <a:srgbClr val="A50021"/>
                </a:solidFill>
              </a:rPr>
              <a:t>comforts,</a:t>
            </a:r>
            <a:br>
              <a:rPr lang="en-GB" altLang="en-US" sz="2400" b="1" dirty="0">
                <a:solidFill>
                  <a:srgbClr val="A50021"/>
                </a:solidFill>
              </a:rPr>
            </a:br>
            <a:r>
              <a:rPr lang="en-GB" altLang="en-US" sz="2400" b="1" dirty="0">
                <a:solidFill>
                  <a:srgbClr val="A50021"/>
                </a:solidFill>
              </a:rPr>
              <a:t>and liberates.</a:t>
            </a:r>
          </a:p>
        </p:txBody>
      </p:sp>
      <p:sp>
        <p:nvSpPr>
          <p:cNvPr id="2054" name="Text Box 6">
            <a:extLst>
              <a:ext uri="{FF2B5EF4-FFF2-40B4-BE49-F238E27FC236}">
                <a16:creationId xmlns:a16="http://schemas.microsoft.com/office/drawing/2014/main" id="{B8F42ED6-D5F2-4BBE-BAF0-24BCEB208407}"/>
              </a:ext>
            </a:extLst>
          </p:cNvPr>
          <p:cNvSpPr txBox="1">
            <a:spLocks noChangeArrowheads="1"/>
          </p:cNvSpPr>
          <p:nvPr/>
        </p:nvSpPr>
        <p:spPr bwMode="auto">
          <a:xfrm>
            <a:off x="1756277" y="4749820"/>
            <a:ext cx="498742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b="1" dirty="0">
                <a:solidFill>
                  <a:srgbClr val="008000"/>
                </a:solidFill>
              </a:rPr>
              <a:t>It assembles saints into churches,</a:t>
            </a:r>
            <a:br>
              <a:rPr lang="en-GB" altLang="en-US" sz="2400" b="1" dirty="0">
                <a:solidFill>
                  <a:srgbClr val="008000"/>
                </a:solidFill>
              </a:rPr>
            </a:br>
            <a:r>
              <a:rPr lang="en-GB" altLang="en-US" sz="2400" b="1" dirty="0">
                <a:solidFill>
                  <a:srgbClr val="008000"/>
                </a:solidFill>
              </a:rPr>
              <a:t>unites the saints in churches</a:t>
            </a:r>
            <a:br>
              <a:rPr lang="en-GB" altLang="en-US" sz="2400" b="1" dirty="0">
                <a:solidFill>
                  <a:srgbClr val="008000"/>
                </a:solidFill>
              </a:rPr>
            </a:br>
            <a:r>
              <a:rPr lang="en-GB" altLang="en-US" sz="2400" b="1" dirty="0">
                <a:solidFill>
                  <a:srgbClr val="008000"/>
                </a:solidFill>
              </a:rPr>
              <a:t>and protects them in those churches.</a:t>
            </a:r>
          </a:p>
        </p:txBody>
      </p:sp>
      <p:sp>
        <p:nvSpPr>
          <p:cNvPr id="2055" name="Text Box 7">
            <a:extLst>
              <a:ext uri="{FF2B5EF4-FFF2-40B4-BE49-F238E27FC236}">
                <a16:creationId xmlns:a16="http://schemas.microsoft.com/office/drawing/2014/main" id="{D5007FA2-F4CA-4158-8E88-A54DFD57C679}"/>
              </a:ext>
            </a:extLst>
          </p:cNvPr>
          <p:cNvSpPr txBox="1">
            <a:spLocks noChangeArrowheads="1"/>
          </p:cNvSpPr>
          <p:nvPr/>
        </p:nvSpPr>
        <p:spPr bwMode="auto">
          <a:xfrm>
            <a:off x="3000271" y="5936509"/>
            <a:ext cx="16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rgbClr val="9900CC"/>
                </a:solidFill>
              </a:rPr>
              <a:t>It suffers</a:t>
            </a:r>
          </a:p>
        </p:txBody>
      </p:sp>
      <p:sp>
        <p:nvSpPr>
          <p:cNvPr id="2056" name="Text Box 8">
            <a:extLst>
              <a:ext uri="{FF2B5EF4-FFF2-40B4-BE49-F238E27FC236}">
                <a16:creationId xmlns:a16="http://schemas.microsoft.com/office/drawing/2014/main" id="{7A2D76F3-F7EA-426F-909C-F0ABCFC552F8}"/>
              </a:ext>
            </a:extLst>
          </p:cNvPr>
          <p:cNvSpPr txBox="1">
            <a:spLocks noChangeArrowheads="1"/>
          </p:cNvSpPr>
          <p:nvPr/>
        </p:nvSpPr>
        <p:spPr bwMode="auto">
          <a:xfrm>
            <a:off x="4097134" y="5956681"/>
            <a:ext cx="236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rgbClr val="9900CC"/>
                </a:solidFill>
              </a:rPr>
              <a:t>, but it grows.</a:t>
            </a:r>
          </a:p>
        </p:txBody>
      </p:sp>
      <p:sp>
        <p:nvSpPr>
          <p:cNvPr id="2057" name="Text Box 9">
            <a:extLst>
              <a:ext uri="{FF2B5EF4-FFF2-40B4-BE49-F238E27FC236}">
                <a16:creationId xmlns:a16="http://schemas.microsoft.com/office/drawing/2014/main" id="{A3315006-14F9-4A7D-81C2-4BEF2411224A}"/>
              </a:ext>
            </a:extLst>
          </p:cNvPr>
          <p:cNvSpPr txBox="1">
            <a:spLocks noChangeArrowheads="1"/>
          </p:cNvSpPr>
          <p:nvPr/>
        </p:nvSpPr>
        <p:spPr bwMode="auto">
          <a:xfrm>
            <a:off x="7737978" y="1066645"/>
            <a:ext cx="50697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b="1" dirty="0">
                <a:solidFill>
                  <a:srgbClr val="0000FF"/>
                </a:solidFill>
              </a:rPr>
              <a:t>It is committed to its charge,</a:t>
            </a:r>
            <a:br>
              <a:rPr lang="en-GB" altLang="en-US" sz="2400" b="1" dirty="0">
                <a:solidFill>
                  <a:srgbClr val="0000FF"/>
                </a:solidFill>
              </a:rPr>
            </a:br>
            <a:r>
              <a:rPr lang="en-GB" altLang="en-US" sz="2400" b="1" dirty="0">
                <a:solidFill>
                  <a:srgbClr val="0000FF"/>
                </a:solidFill>
              </a:rPr>
              <a:t>accomplishes its tasks</a:t>
            </a:r>
            <a:br>
              <a:rPr lang="en-GB" altLang="en-US" sz="2400" b="1" dirty="0">
                <a:solidFill>
                  <a:srgbClr val="0000FF"/>
                </a:solidFill>
              </a:rPr>
            </a:br>
            <a:r>
              <a:rPr lang="en-GB" altLang="en-US" sz="2400" b="1" dirty="0">
                <a:solidFill>
                  <a:srgbClr val="0000FF"/>
                </a:solidFill>
              </a:rPr>
              <a:t>and builds living churches</a:t>
            </a:r>
          </a:p>
        </p:txBody>
      </p:sp>
      <p:sp>
        <p:nvSpPr>
          <p:cNvPr id="2058" name="Text Box 10">
            <a:extLst>
              <a:ext uri="{FF2B5EF4-FFF2-40B4-BE49-F238E27FC236}">
                <a16:creationId xmlns:a16="http://schemas.microsoft.com/office/drawing/2014/main" id="{B5840013-7207-4F70-9A00-2CE86123B0D2}"/>
              </a:ext>
            </a:extLst>
          </p:cNvPr>
          <p:cNvSpPr txBox="1">
            <a:spLocks noChangeArrowheads="1"/>
          </p:cNvSpPr>
          <p:nvPr/>
        </p:nvSpPr>
        <p:spPr bwMode="auto">
          <a:xfrm>
            <a:off x="7620981" y="2267129"/>
            <a:ext cx="46797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b="1" dirty="0">
                <a:solidFill>
                  <a:srgbClr val="33CC33"/>
                </a:solidFill>
              </a:rPr>
              <a:t>It will go back to serve,</a:t>
            </a:r>
            <a:br>
              <a:rPr lang="en-GB" altLang="en-US" sz="2400" b="1" dirty="0">
                <a:solidFill>
                  <a:srgbClr val="33CC33"/>
                </a:solidFill>
              </a:rPr>
            </a:br>
            <a:r>
              <a:rPr lang="en-GB" altLang="en-US" sz="2400" b="1" dirty="0">
                <a:solidFill>
                  <a:srgbClr val="33CC33"/>
                </a:solidFill>
              </a:rPr>
              <a:t>but it will never go back to sin.</a:t>
            </a:r>
          </a:p>
        </p:txBody>
      </p:sp>
      <p:sp>
        <p:nvSpPr>
          <p:cNvPr id="2059" name="Text Box 11">
            <a:extLst>
              <a:ext uri="{FF2B5EF4-FFF2-40B4-BE49-F238E27FC236}">
                <a16:creationId xmlns:a16="http://schemas.microsoft.com/office/drawing/2014/main" id="{743884EB-CC52-4BB5-BD5B-27FE7FECC2C7}"/>
              </a:ext>
            </a:extLst>
          </p:cNvPr>
          <p:cNvSpPr txBox="1">
            <a:spLocks noChangeArrowheads="1"/>
          </p:cNvSpPr>
          <p:nvPr/>
        </p:nvSpPr>
        <p:spPr bwMode="auto">
          <a:xfrm>
            <a:off x="7317593" y="3257858"/>
            <a:ext cx="3962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t>Faith always works.</a:t>
            </a:r>
            <a:br>
              <a:rPr lang="en-GB" altLang="en-US" sz="2400" b="1" dirty="0"/>
            </a:br>
            <a:r>
              <a:rPr lang="en-GB" altLang="en-US" sz="2400" b="1" dirty="0"/>
              <a:t>Faith always stands firm.</a:t>
            </a:r>
            <a:br>
              <a:rPr lang="en-GB" altLang="en-US" sz="2400" b="1" dirty="0"/>
            </a:br>
            <a:r>
              <a:rPr lang="en-GB" altLang="en-US" sz="2400" b="1" dirty="0"/>
              <a:t>Faith always makes sure.</a:t>
            </a:r>
            <a:br>
              <a:rPr lang="en-GB" altLang="en-US" sz="2400" b="1" dirty="0"/>
            </a:br>
            <a:r>
              <a:rPr lang="en-GB" altLang="en-US" sz="2400" b="1" dirty="0"/>
              <a:t>Faith always passes the test.</a:t>
            </a:r>
          </a:p>
        </p:txBody>
      </p:sp>
      <p:sp>
        <p:nvSpPr>
          <p:cNvPr id="2061" name="Text Box 13">
            <a:extLst>
              <a:ext uri="{FF2B5EF4-FFF2-40B4-BE49-F238E27FC236}">
                <a16:creationId xmlns:a16="http://schemas.microsoft.com/office/drawing/2014/main" id="{629EB26F-82CE-47AB-9FFC-F772AFB31D04}"/>
              </a:ext>
            </a:extLst>
          </p:cNvPr>
          <p:cNvSpPr txBox="1">
            <a:spLocks noChangeArrowheads="1"/>
          </p:cNvSpPr>
          <p:nvPr/>
        </p:nvSpPr>
        <p:spPr bwMode="auto">
          <a:xfrm>
            <a:off x="8604934" y="4728324"/>
            <a:ext cx="2514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rgbClr val="003366"/>
                </a:solidFill>
              </a:rPr>
              <a:t>Faith loves,</a:t>
            </a:r>
            <a:br>
              <a:rPr lang="en-GB" altLang="en-US" sz="2400" b="1" dirty="0">
                <a:solidFill>
                  <a:srgbClr val="003366"/>
                </a:solidFill>
              </a:rPr>
            </a:br>
            <a:r>
              <a:rPr lang="en-GB" altLang="en-US" sz="2400" b="1" dirty="0">
                <a:solidFill>
                  <a:srgbClr val="003366"/>
                </a:solidFill>
              </a:rPr>
              <a:t>blossoms,</a:t>
            </a:r>
            <a:br>
              <a:rPr lang="en-GB" altLang="en-US" sz="2400" b="1" dirty="0">
                <a:solidFill>
                  <a:srgbClr val="003366"/>
                </a:solidFill>
              </a:rPr>
            </a:br>
            <a:r>
              <a:rPr lang="en-GB" altLang="en-US" sz="2400" b="1" dirty="0">
                <a:solidFill>
                  <a:srgbClr val="003366"/>
                </a:solidFill>
              </a:rPr>
              <a:t>fights,</a:t>
            </a:r>
            <a:br>
              <a:rPr lang="en-GB" altLang="en-US" sz="2400" b="1" dirty="0">
                <a:solidFill>
                  <a:srgbClr val="003366"/>
                </a:solidFill>
              </a:rPr>
            </a:br>
            <a:r>
              <a:rPr lang="en-GB" altLang="en-US" sz="2400" b="1" dirty="0">
                <a:solidFill>
                  <a:srgbClr val="003366"/>
                </a:solidFill>
              </a:rPr>
              <a:t>and wins!</a:t>
            </a:r>
          </a:p>
        </p:txBody>
      </p:sp>
      <p:sp>
        <p:nvSpPr>
          <p:cNvPr id="14" name="Text Box 2">
            <a:extLst>
              <a:ext uri="{FF2B5EF4-FFF2-40B4-BE49-F238E27FC236}">
                <a16:creationId xmlns:a16="http://schemas.microsoft.com/office/drawing/2014/main" id="{6F2ADF16-21D9-4A1C-8D0F-95C3791CE7AA}"/>
              </a:ext>
            </a:extLst>
          </p:cNvPr>
          <p:cNvSpPr txBox="1">
            <a:spLocks noChangeArrowheads="1"/>
          </p:cNvSpPr>
          <p:nvPr/>
        </p:nvSpPr>
        <p:spPr bwMode="auto">
          <a:xfrm>
            <a:off x="6249244" y="2260534"/>
            <a:ext cx="16547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b="1" dirty="0">
                <a:solidFill>
                  <a:srgbClr val="33CC33"/>
                </a:solidFill>
              </a:rPr>
              <a:t>Philemon</a:t>
            </a:r>
            <a:br>
              <a:rPr lang="en-GB" altLang="en-US" sz="2400" b="1" dirty="0">
                <a:solidFill>
                  <a:srgbClr val="33CC33"/>
                </a:solidFill>
              </a:rPr>
            </a:br>
            <a:r>
              <a:rPr lang="en-GB" altLang="en-US" sz="2400" b="1" dirty="0">
                <a:solidFill>
                  <a:srgbClr val="33CC33"/>
                </a:solidFill>
              </a:rPr>
              <a:t>Hebrews</a:t>
            </a:r>
          </a:p>
        </p:txBody>
      </p:sp>
      <p:sp>
        <p:nvSpPr>
          <p:cNvPr id="15" name="Text Box 2">
            <a:extLst>
              <a:ext uri="{FF2B5EF4-FFF2-40B4-BE49-F238E27FC236}">
                <a16:creationId xmlns:a16="http://schemas.microsoft.com/office/drawing/2014/main" id="{F011DD4E-18BC-4DF0-B7FD-D445FFCFA4F3}"/>
              </a:ext>
            </a:extLst>
          </p:cNvPr>
          <p:cNvSpPr txBox="1">
            <a:spLocks noChangeArrowheads="1"/>
          </p:cNvSpPr>
          <p:nvPr/>
        </p:nvSpPr>
        <p:spPr bwMode="auto">
          <a:xfrm>
            <a:off x="81848" y="3197769"/>
            <a:ext cx="2209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rgbClr val="A50021"/>
                </a:solidFill>
              </a:rPr>
              <a:t>Romans</a:t>
            </a:r>
            <a:br>
              <a:rPr lang="en-GB" altLang="en-US" sz="2400" b="1" dirty="0">
                <a:solidFill>
                  <a:srgbClr val="A50021"/>
                </a:solidFill>
              </a:rPr>
            </a:br>
            <a:r>
              <a:rPr lang="en-GB" altLang="en-US" sz="2400" b="1" dirty="0">
                <a:solidFill>
                  <a:srgbClr val="A50021"/>
                </a:solidFill>
              </a:rPr>
              <a:t>1 Corinthians</a:t>
            </a:r>
            <a:br>
              <a:rPr lang="en-GB" altLang="en-US" sz="2400" b="1" dirty="0">
                <a:solidFill>
                  <a:srgbClr val="A50021"/>
                </a:solidFill>
              </a:rPr>
            </a:br>
            <a:r>
              <a:rPr lang="en-GB" altLang="en-US" sz="2400" b="1" dirty="0">
                <a:solidFill>
                  <a:srgbClr val="A50021"/>
                </a:solidFill>
              </a:rPr>
              <a:t>2 Corinthians</a:t>
            </a:r>
            <a:br>
              <a:rPr lang="en-GB" altLang="en-US" sz="2400" b="1" dirty="0">
                <a:solidFill>
                  <a:srgbClr val="A50021"/>
                </a:solidFill>
              </a:rPr>
            </a:br>
            <a:r>
              <a:rPr lang="en-GB" altLang="en-US" sz="2400" b="1" dirty="0">
                <a:solidFill>
                  <a:srgbClr val="A50021"/>
                </a:solidFill>
              </a:rPr>
              <a:t>Galatians</a:t>
            </a:r>
            <a:br>
              <a:rPr lang="en-GB" altLang="en-US" sz="2400" b="1" dirty="0">
                <a:solidFill>
                  <a:srgbClr val="A50021"/>
                </a:solidFill>
              </a:rPr>
            </a:br>
            <a:endParaRPr lang="en-GB" altLang="en-US" sz="2400" b="1" dirty="0">
              <a:solidFill>
                <a:srgbClr val="003366"/>
              </a:solidFill>
            </a:endParaRPr>
          </a:p>
        </p:txBody>
      </p:sp>
      <p:sp>
        <p:nvSpPr>
          <p:cNvPr id="16" name="Text Box 2">
            <a:extLst>
              <a:ext uri="{FF2B5EF4-FFF2-40B4-BE49-F238E27FC236}">
                <a16:creationId xmlns:a16="http://schemas.microsoft.com/office/drawing/2014/main" id="{41343906-CD95-4F38-BDC6-6E0E6F6D85F2}"/>
              </a:ext>
            </a:extLst>
          </p:cNvPr>
          <p:cNvSpPr txBox="1">
            <a:spLocks noChangeArrowheads="1"/>
          </p:cNvSpPr>
          <p:nvPr/>
        </p:nvSpPr>
        <p:spPr bwMode="auto">
          <a:xfrm>
            <a:off x="81848" y="4767429"/>
            <a:ext cx="220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rgbClr val="008000"/>
                </a:solidFill>
              </a:rPr>
              <a:t>Ephesians</a:t>
            </a:r>
            <a:br>
              <a:rPr lang="en-GB" altLang="en-US" sz="2400" b="1" dirty="0">
                <a:solidFill>
                  <a:srgbClr val="008000"/>
                </a:solidFill>
              </a:rPr>
            </a:br>
            <a:r>
              <a:rPr lang="en-GB" altLang="en-US" sz="2400" b="1" dirty="0">
                <a:solidFill>
                  <a:srgbClr val="008000"/>
                </a:solidFill>
              </a:rPr>
              <a:t>Philippians</a:t>
            </a:r>
            <a:br>
              <a:rPr lang="en-GB" altLang="en-US" sz="2400" b="1" dirty="0">
                <a:solidFill>
                  <a:srgbClr val="008000"/>
                </a:solidFill>
              </a:rPr>
            </a:br>
            <a:r>
              <a:rPr lang="en-GB" altLang="en-US" sz="2400" b="1" dirty="0">
                <a:solidFill>
                  <a:srgbClr val="008000"/>
                </a:solidFill>
              </a:rPr>
              <a:t>Colossians</a:t>
            </a:r>
            <a:endParaRPr lang="en-GB" altLang="en-US" sz="2400" b="1" dirty="0">
              <a:solidFill>
                <a:srgbClr val="003366"/>
              </a:solidFill>
            </a:endParaRPr>
          </a:p>
        </p:txBody>
      </p:sp>
      <p:sp>
        <p:nvSpPr>
          <p:cNvPr id="17" name="Text Box 2">
            <a:extLst>
              <a:ext uri="{FF2B5EF4-FFF2-40B4-BE49-F238E27FC236}">
                <a16:creationId xmlns:a16="http://schemas.microsoft.com/office/drawing/2014/main" id="{268A9421-9E5B-49EE-8A47-29442C33B52B}"/>
              </a:ext>
            </a:extLst>
          </p:cNvPr>
          <p:cNvSpPr txBox="1">
            <a:spLocks noChangeArrowheads="1"/>
          </p:cNvSpPr>
          <p:nvPr/>
        </p:nvSpPr>
        <p:spPr bwMode="auto">
          <a:xfrm>
            <a:off x="81848" y="5943293"/>
            <a:ext cx="30326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b="1" dirty="0">
                <a:solidFill>
                  <a:srgbClr val="9900CC"/>
                </a:solidFill>
              </a:rPr>
              <a:t>1 and 2 Thessalonians</a:t>
            </a:r>
            <a:endParaRPr lang="en-GB" altLang="en-US" sz="2400" b="1" dirty="0">
              <a:solidFill>
                <a:srgbClr val="003366"/>
              </a:solidFill>
            </a:endParaRPr>
          </a:p>
        </p:txBody>
      </p:sp>
      <p:sp>
        <p:nvSpPr>
          <p:cNvPr id="18" name="Text Box 2">
            <a:extLst>
              <a:ext uri="{FF2B5EF4-FFF2-40B4-BE49-F238E27FC236}">
                <a16:creationId xmlns:a16="http://schemas.microsoft.com/office/drawing/2014/main" id="{65EDB339-54C0-4F34-8DEA-C721D1BD1C40}"/>
              </a:ext>
            </a:extLst>
          </p:cNvPr>
          <p:cNvSpPr txBox="1">
            <a:spLocks noChangeArrowheads="1"/>
          </p:cNvSpPr>
          <p:nvPr/>
        </p:nvSpPr>
        <p:spPr bwMode="auto">
          <a:xfrm>
            <a:off x="6249244" y="1036214"/>
            <a:ext cx="220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rgbClr val="0000FF"/>
                </a:solidFill>
              </a:rPr>
              <a:t>1 Timothy</a:t>
            </a:r>
            <a:br>
              <a:rPr lang="en-GB" altLang="en-US" sz="2400" b="1" dirty="0">
                <a:solidFill>
                  <a:srgbClr val="0000FF"/>
                </a:solidFill>
              </a:rPr>
            </a:br>
            <a:r>
              <a:rPr lang="en-GB" altLang="en-US" sz="2400" b="1" dirty="0">
                <a:solidFill>
                  <a:srgbClr val="0000FF"/>
                </a:solidFill>
              </a:rPr>
              <a:t>2 Timothy</a:t>
            </a:r>
            <a:br>
              <a:rPr lang="en-GB" altLang="en-US" sz="2400" b="1" dirty="0">
                <a:solidFill>
                  <a:srgbClr val="0000FF"/>
                </a:solidFill>
              </a:rPr>
            </a:br>
            <a:r>
              <a:rPr lang="en-GB" altLang="en-US" sz="2400" b="1" dirty="0">
                <a:solidFill>
                  <a:srgbClr val="0000FF"/>
                </a:solidFill>
              </a:rPr>
              <a:t>Titus</a:t>
            </a:r>
            <a:endParaRPr lang="en-GB" altLang="en-US" sz="2400" b="1" dirty="0">
              <a:solidFill>
                <a:srgbClr val="003366"/>
              </a:solidFill>
            </a:endParaRPr>
          </a:p>
        </p:txBody>
      </p:sp>
      <p:sp>
        <p:nvSpPr>
          <p:cNvPr id="19" name="Text Box 2">
            <a:extLst>
              <a:ext uri="{FF2B5EF4-FFF2-40B4-BE49-F238E27FC236}">
                <a16:creationId xmlns:a16="http://schemas.microsoft.com/office/drawing/2014/main" id="{CA974B6F-8848-4816-8498-9BEA0B7EA007}"/>
              </a:ext>
            </a:extLst>
          </p:cNvPr>
          <p:cNvSpPr txBox="1">
            <a:spLocks noChangeArrowheads="1"/>
          </p:cNvSpPr>
          <p:nvPr/>
        </p:nvSpPr>
        <p:spPr bwMode="auto">
          <a:xfrm>
            <a:off x="7109826" y="4745875"/>
            <a:ext cx="165479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b="1" dirty="0">
                <a:solidFill>
                  <a:srgbClr val="003366"/>
                </a:solidFill>
              </a:rPr>
              <a:t>2 John</a:t>
            </a:r>
            <a:br>
              <a:rPr lang="en-GB" altLang="en-US" sz="2400" b="1" dirty="0">
                <a:solidFill>
                  <a:srgbClr val="003366"/>
                </a:solidFill>
              </a:rPr>
            </a:br>
            <a:r>
              <a:rPr lang="en-GB" altLang="en-US" sz="2400" b="1" dirty="0">
                <a:solidFill>
                  <a:srgbClr val="003366"/>
                </a:solidFill>
              </a:rPr>
              <a:t>3 John</a:t>
            </a:r>
            <a:br>
              <a:rPr lang="en-GB" altLang="en-US" sz="2400" b="1" dirty="0">
                <a:solidFill>
                  <a:srgbClr val="003366"/>
                </a:solidFill>
              </a:rPr>
            </a:br>
            <a:r>
              <a:rPr lang="en-GB" altLang="en-US" sz="2400" b="1" dirty="0">
                <a:solidFill>
                  <a:srgbClr val="003366"/>
                </a:solidFill>
              </a:rPr>
              <a:t>Jude</a:t>
            </a:r>
            <a:br>
              <a:rPr lang="en-GB" altLang="en-US" sz="2400" b="1" dirty="0">
                <a:solidFill>
                  <a:srgbClr val="003366"/>
                </a:solidFill>
              </a:rPr>
            </a:br>
            <a:r>
              <a:rPr lang="en-GB" altLang="en-US" sz="2400" b="1" dirty="0">
                <a:solidFill>
                  <a:srgbClr val="003366"/>
                </a:solidFill>
              </a:rPr>
              <a:t>Revelation</a:t>
            </a:r>
          </a:p>
        </p:txBody>
      </p:sp>
      <p:sp>
        <p:nvSpPr>
          <p:cNvPr id="20" name="Text Box 2">
            <a:extLst>
              <a:ext uri="{FF2B5EF4-FFF2-40B4-BE49-F238E27FC236}">
                <a16:creationId xmlns:a16="http://schemas.microsoft.com/office/drawing/2014/main" id="{683547B1-FB48-499B-9B0D-0171BB930F0A}"/>
              </a:ext>
            </a:extLst>
          </p:cNvPr>
          <p:cNvSpPr txBox="1">
            <a:spLocks noChangeArrowheads="1"/>
          </p:cNvSpPr>
          <p:nvPr/>
        </p:nvSpPr>
        <p:spPr bwMode="auto">
          <a:xfrm>
            <a:off x="6249244" y="3257858"/>
            <a:ext cx="165479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b="1" dirty="0"/>
              <a:t>James</a:t>
            </a:r>
            <a:br>
              <a:rPr lang="en-GB" altLang="en-US" sz="2400" b="1" dirty="0"/>
            </a:br>
            <a:r>
              <a:rPr lang="en-GB" altLang="en-US" sz="2400" b="1" dirty="0"/>
              <a:t>1 Peter</a:t>
            </a:r>
            <a:br>
              <a:rPr lang="en-GB" altLang="en-US" sz="2400" b="1" dirty="0"/>
            </a:br>
            <a:r>
              <a:rPr lang="en-GB" altLang="en-US" sz="2400" b="1" dirty="0"/>
              <a:t>2 Peter</a:t>
            </a:r>
            <a:br>
              <a:rPr lang="en-GB" altLang="en-US" sz="2400" b="1" dirty="0"/>
            </a:br>
            <a:r>
              <a:rPr lang="en-GB" altLang="en-US" sz="2400" b="1" dirty="0"/>
              <a:t>1 John</a:t>
            </a:r>
          </a:p>
        </p:txBody>
      </p:sp>
      <p:sp>
        <p:nvSpPr>
          <p:cNvPr id="21" name="TextBox 20">
            <a:extLst>
              <a:ext uri="{FF2B5EF4-FFF2-40B4-BE49-F238E27FC236}">
                <a16:creationId xmlns:a16="http://schemas.microsoft.com/office/drawing/2014/main" id="{391AC83E-E016-4C56-8FAD-0536AF56AAEB}"/>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Before we get started</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5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0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05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058">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059">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0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p:bldP spid="2052" grpId="0" build="p" autoUpdateAnimBg="0"/>
      <p:bldP spid="2053" grpId="0" build="p" autoUpdateAnimBg="0"/>
      <p:bldP spid="2054" grpId="0" build="p" autoUpdateAnimBg="0"/>
      <p:bldP spid="2055" grpId="0" autoUpdateAnimBg="0"/>
      <p:bldP spid="2056" grpId="0" autoUpdateAnimBg="0"/>
      <p:bldP spid="2057" grpId="0" build="p" autoUpdateAnimBg="0"/>
      <p:bldP spid="2058" grpId="0" build="p" autoUpdateAnimBg="0"/>
      <p:bldP spid="2059" grpId="0" build="p" autoUpdateAnimBg="0"/>
      <p:bldP spid="2061" grpId="0" build="p"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a:extLst>
              <a:ext uri="{FF2B5EF4-FFF2-40B4-BE49-F238E27FC236}">
                <a16:creationId xmlns:a16="http://schemas.microsoft.com/office/drawing/2014/main" id="{C8EB06D0-1D4F-46F3-8720-EC2A56177ABC}"/>
              </a:ext>
            </a:extLst>
          </p:cNvPr>
          <p:cNvGrpSpPr>
            <a:grpSpLocks/>
          </p:cNvGrpSpPr>
          <p:nvPr/>
        </p:nvGrpSpPr>
        <p:grpSpPr bwMode="auto">
          <a:xfrm>
            <a:off x="38102" y="2105025"/>
            <a:ext cx="3048000" cy="3838575"/>
            <a:chOff x="633" y="1192"/>
            <a:chExt cx="1920" cy="2418"/>
          </a:xfrm>
        </p:grpSpPr>
        <p:graphicFrame>
          <p:nvGraphicFramePr>
            <p:cNvPr id="7186" name="Object 17">
              <a:extLst>
                <a:ext uri="{FF2B5EF4-FFF2-40B4-BE49-F238E27FC236}">
                  <a16:creationId xmlns:a16="http://schemas.microsoft.com/office/drawing/2014/main" id="{BEF75CF2-C78E-403D-B3F3-92CF4201A728}"/>
                </a:ext>
              </a:extLst>
            </p:cNvPr>
            <p:cNvGraphicFramePr>
              <a:graphicFrameLocks noChangeAspect="1"/>
            </p:cNvGraphicFramePr>
            <p:nvPr/>
          </p:nvGraphicFramePr>
          <p:xfrm>
            <a:off x="633" y="1192"/>
            <a:ext cx="1920" cy="2418"/>
          </p:xfrm>
          <a:graphic>
            <a:graphicData uri="http://schemas.openxmlformats.org/presentationml/2006/ole">
              <mc:AlternateContent xmlns:mc="http://schemas.openxmlformats.org/markup-compatibility/2006">
                <mc:Choice xmlns:v="urn:schemas-microsoft-com:vml" Requires="v">
                  <p:oleObj spid="_x0000_s1027" name="CorelDRAW" r:id="rId4" imgW="3467100" imgH="4352925" progId="CorelDraw.Graphic.8">
                    <p:embed/>
                  </p:oleObj>
                </mc:Choice>
                <mc:Fallback>
                  <p:oleObj name="CorelDRAW" r:id="rId4" imgW="3467100" imgH="4352925" progId="CorelDraw.Graphic.8">
                    <p:embed/>
                    <p:pic>
                      <p:nvPicPr>
                        <p:cNvPr id="7186" name="Object 17">
                          <a:extLst>
                            <a:ext uri="{FF2B5EF4-FFF2-40B4-BE49-F238E27FC236}">
                              <a16:creationId xmlns:a16="http://schemas.microsoft.com/office/drawing/2014/main" id="{BEF75CF2-C78E-403D-B3F3-92CF4201A7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 y="1192"/>
                          <a:ext cx="1920" cy="2418"/>
                        </a:xfrm>
                        <a:prstGeom prst="rect">
                          <a:avLst/>
                        </a:prstGeom>
                        <a:noFill/>
                        <a:ln>
                          <a:noFill/>
                        </a:ln>
                        <a:effectLst/>
                      </p:spPr>
                    </p:pic>
                  </p:oleObj>
                </mc:Fallback>
              </mc:AlternateContent>
            </a:graphicData>
          </a:graphic>
        </p:graphicFrame>
        <p:sp>
          <p:nvSpPr>
            <p:cNvPr id="7187" name="Text Box 18">
              <a:extLst>
                <a:ext uri="{FF2B5EF4-FFF2-40B4-BE49-F238E27FC236}">
                  <a16:creationId xmlns:a16="http://schemas.microsoft.com/office/drawing/2014/main" id="{1351594E-B5E0-4D78-97FC-61299A3923E1}"/>
                </a:ext>
              </a:extLst>
            </p:cNvPr>
            <p:cNvSpPr txBox="1">
              <a:spLocks noChangeArrowheads="1"/>
            </p:cNvSpPr>
            <p:nvPr/>
          </p:nvSpPr>
          <p:spPr bwMode="auto">
            <a:xfrm>
              <a:off x="1056" y="1591"/>
              <a:ext cx="1440" cy="1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GB" altLang="en-US" sz="1300" dirty="0">
                  <a:solidFill>
                    <a:schemeClr val="bg1"/>
                  </a:solidFill>
                  <a:latin typeface="Arial Black" panose="020B0A04020102020204" pitchFamily="34" charset="0"/>
                </a:rPr>
                <a:t>  Christ will come</a:t>
              </a:r>
            </a:p>
          </p:txBody>
        </p:sp>
      </p:grpSp>
      <p:pic>
        <p:nvPicPr>
          <p:cNvPr id="8221" name="Picture 29" descr="C:\My Documents\My Pictures\PPLA-F\COACH1.WMF">
            <a:extLst>
              <a:ext uri="{FF2B5EF4-FFF2-40B4-BE49-F238E27FC236}">
                <a16:creationId xmlns:a16="http://schemas.microsoft.com/office/drawing/2014/main" id="{E3F3D250-60CA-4918-9DB8-BF30B86DC1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7777" y="3281343"/>
            <a:ext cx="172561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 Box 13">
            <a:extLst>
              <a:ext uri="{FF2B5EF4-FFF2-40B4-BE49-F238E27FC236}">
                <a16:creationId xmlns:a16="http://schemas.microsoft.com/office/drawing/2014/main" id="{44EA254F-BB25-400A-A4FF-E6E6806E285D}"/>
              </a:ext>
            </a:extLst>
          </p:cNvPr>
          <p:cNvSpPr txBox="1">
            <a:spLocks noChangeArrowheads="1"/>
          </p:cNvSpPr>
          <p:nvPr/>
        </p:nvSpPr>
        <p:spPr bwMode="auto">
          <a:xfrm>
            <a:off x="7624776" y="5186343"/>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1800">
                <a:solidFill>
                  <a:schemeClr val="accent6">
                    <a:lumMod val="50000"/>
                  </a:schemeClr>
                </a:solidFill>
                <a:latin typeface="Arial Black" panose="020B0A04020102020204" pitchFamily="34" charset="0"/>
              </a:rPr>
              <a:t>The New Testament believer looks back</a:t>
            </a:r>
          </a:p>
        </p:txBody>
      </p:sp>
      <p:pic>
        <p:nvPicPr>
          <p:cNvPr id="8223" name="Picture 31">
            <a:extLst>
              <a:ext uri="{FF2B5EF4-FFF2-40B4-BE49-F238E27FC236}">
                <a16:creationId xmlns:a16="http://schemas.microsoft.com/office/drawing/2014/main" id="{0BB9C517-C8FA-4A5E-8397-69E74BA23A8B}"/>
              </a:ext>
            </a:extLst>
          </p:cNvPr>
          <p:cNvPicPr>
            <a:picLocks noChangeAspect="1" noChangeArrowheads="1"/>
          </p:cNvPicPr>
          <p:nvPr/>
        </p:nvPicPr>
        <p:blipFill>
          <a:blip r:embed="rId7">
            <a:clrChange>
              <a:clrFrom>
                <a:srgbClr val="F5CA8D"/>
              </a:clrFrom>
              <a:clrTo>
                <a:srgbClr val="F5CA8D">
                  <a:alpha val="0"/>
                </a:srgbClr>
              </a:clrTo>
            </a:clrChange>
            <a:extLst>
              <a:ext uri="{28A0092B-C50C-407E-A947-70E740481C1C}">
                <a14:useLocalDpi xmlns:a14="http://schemas.microsoft.com/office/drawing/2010/main" val="0"/>
              </a:ext>
            </a:extLst>
          </a:blip>
          <a:srcRect/>
          <a:stretch>
            <a:fillRect/>
          </a:stretch>
        </p:blipFill>
        <p:spPr bwMode="auto">
          <a:xfrm>
            <a:off x="723903" y="3276599"/>
            <a:ext cx="1781175"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Text Box 32">
            <a:extLst>
              <a:ext uri="{FF2B5EF4-FFF2-40B4-BE49-F238E27FC236}">
                <a16:creationId xmlns:a16="http://schemas.microsoft.com/office/drawing/2014/main" id="{D2AEB228-2CF8-4D40-BEAA-C60367F0B38E}"/>
              </a:ext>
            </a:extLst>
          </p:cNvPr>
          <p:cNvSpPr txBox="1">
            <a:spLocks noChangeArrowheads="1"/>
          </p:cNvSpPr>
          <p:nvPr/>
        </p:nvSpPr>
        <p:spPr bwMode="auto">
          <a:xfrm>
            <a:off x="76201" y="691687"/>
            <a:ext cx="2971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GB" altLang="en-US" sz="1800" dirty="0">
                <a:solidFill>
                  <a:schemeClr val="accent6">
                    <a:lumMod val="50000"/>
                  </a:schemeClr>
                </a:solidFill>
                <a:latin typeface="Arial Black" panose="020B0A04020102020204" pitchFamily="34" charset="0"/>
              </a:rPr>
              <a:t>“I believe that God will send someone who will do all that is required to save me.”</a:t>
            </a:r>
          </a:p>
        </p:txBody>
      </p:sp>
      <p:sp>
        <p:nvSpPr>
          <p:cNvPr id="8225" name="Text Box 33">
            <a:extLst>
              <a:ext uri="{FF2B5EF4-FFF2-40B4-BE49-F238E27FC236}">
                <a16:creationId xmlns:a16="http://schemas.microsoft.com/office/drawing/2014/main" id="{F6A52FD7-EBC0-4621-8EC4-C166655A7140}"/>
              </a:ext>
            </a:extLst>
          </p:cNvPr>
          <p:cNvSpPr txBox="1">
            <a:spLocks noChangeArrowheads="1"/>
          </p:cNvSpPr>
          <p:nvPr/>
        </p:nvSpPr>
        <p:spPr bwMode="auto">
          <a:xfrm>
            <a:off x="7929576" y="842944"/>
            <a:ext cx="3124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50000"/>
              </a:spcBef>
              <a:buClrTx/>
              <a:buFontTx/>
              <a:buNone/>
            </a:pPr>
            <a:r>
              <a:rPr lang="en-GB" altLang="en-US" sz="1800">
                <a:solidFill>
                  <a:schemeClr val="accent6">
                    <a:lumMod val="50000"/>
                  </a:schemeClr>
                </a:solidFill>
                <a:latin typeface="Arial Black" panose="020B0A04020102020204" pitchFamily="34" charset="0"/>
              </a:rPr>
              <a:t>“I believe that God has sent someone who has done all that is required to save me.”</a:t>
            </a:r>
          </a:p>
        </p:txBody>
      </p:sp>
      <p:grpSp>
        <p:nvGrpSpPr>
          <p:cNvPr id="3" name="Group 12">
            <a:extLst>
              <a:ext uri="{FF2B5EF4-FFF2-40B4-BE49-F238E27FC236}">
                <a16:creationId xmlns:a16="http://schemas.microsoft.com/office/drawing/2014/main" id="{39270D59-445F-40F7-80B1-16CC54EB245E}"/>
              </a:ext>
            </a:extLst>
          </p:cNvPr>
          <p:cNvGrpSpPr>
            <a:grpSpLocks/>
          </p:cNvGrpSpPr>
          <p:nvPr/>
        </p:nvGrpSpPr>
        <p:grpSpPr bwMode="auto">
          <a:xfrm>
            <a:off x="8386776" y="2062143"/>
            <a:ext cx="2667000" cy="3962400"/>
            <a:chOff x="3536" y="1536"/>
            <a:chExt cx="2224" cy="2784"/>
          </a:xfrm>
        </p:grpSpPr>
        <p:pic>
          <p:nvPicPr>
            <p:cNvPr id="7184" name="Picture 11" descr="D:\Clipart\SIGNS\SIGNTRFC\SGNST059.WMF">
              <a:extLst>
                <a:ext uri="{FF2B5EF4-FFF2-40B4-BE49-F238E27FC236}">
                  <a16:creationId xmlns:a16="http://schemas.microsoft.com/office/drawing/2014/main" id="{81E6B90E-664A-4EDE-8160-2EE8F1645C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6" y="1536"/>
              <a:ext cx="2224"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10">
              <a:extLst>
                <a:ext uri="{FF2B5EF4-FFF2-40B4-BE49-F238E27FC236}">
                  <a16:creationId xmlns:a16="http://schemas.microsoft.com/office/drawing/2014/main" id="{C9879553-25C3-4FC3-88B2-2D9A7690C558}"/>
                </a:ext>
              </a:extLst>
            </p:cNvPr>
            <p:cNvSpPr txBox="1">
              <a:spLocks noChangeArrowheads="1"/>
            </p:cNvSpPr>
            <p:nvPr/>
          </p:nvSpPr>
          <p:spPr bwMode="auto">
            <a:xfrm>
              <a:off x="3649" y="2016"/>
              <a:ext cx="1583" cy="2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GB" altLang="en-US" sz="1300" dirty="0">
                  <a:solidFill>
                    <a:schemeClr val="bg1"/>
                  </a:solidFill>
                  <a:latin typeface="Arial Black" panose="020B0A04020102020204" pitchFamily="34" charset="0"/>
                </a:rPr>
                <a:t>    Christ has come            </a:t>
              </a:r>
            </a:p>
          </p:txBody>
        </p:sp>
      </p:grpSp>
      <p:sp>
        <p:nvSpPr>
          <p:cNvPr id="8213" name="Text Box 21">
            <a:extLst>
              <a:ext uri="{FF2B5EF4-FFF2-40B4-BE49-F238E27FC236}">
                <a16:creationId xmlns:a16="http://schemas.microsoft.com/office/drawing/2014/main" id="{0D330F5D-3744-4E7A-8AA1-7EDA9ABBF0DF}"/>
              </a:ext>
            </a:extLst>
          </p:cNvPr>
          <p:cNvSpPr txBox="1">
            <a:spLocks noChangeArrowheads="1"/>
          </p:cNvSpPr>
          <p:nvPr/>
        </p:nvSpPr>
        <p:spPr bwMode="auto">
          <a:xfrm>
            <a:off x="571502" y="5181599"/>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1800">
                <a:solidFill>
                  <a:schemeClr val="accent6">
                    <a:lumMod val="50000"/>
                  </a:schemeClr>
                </a:solidFill>
                <a:latin typeface="Arial Black" panose="020B0A04020102020204" pitchFamily="34" charset="0"/>
              </a:rPr>
              <a:t>The Old Testament believer looked forward</a:t>
            </a:r>
          </a:p>
        </p:txBody>
      </p:sp>
      <p:sp>
        <p:nvSpPr>
          <p:cNvPr id="7183" name="Text Box 41">
            <a:extLst>
              <a:ext uri="{FF2B5EF4-FFF2-40B4-BE49-F238E27FC236}">
                <a16:creationId xmlns:a16="http://schemas.microsoft.com/office/drawing/2014/main" id="{03439B4B-F2D9-47A5-B3B9-B9503E9A37DA}"/>
              </a:ext>
            </a:extLst>
          </p:cNvPr>
          <p:cNvSpPr txBox="1">
            <a:spLocks noChangeArrowheads="1"/>
          </p:cNvSpPr>
          <p:nvPr/>
        </p:nvSpPr>
        <p:spPr bwMode="auto">
          <a:xfrm>
            <a:off x="2776774" y="722293"/>
            <a:ext cx="591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50000"/>
              </a:spcBef>
              <a:buClrTx/>
              <a:buFontTx/>
              <a:buNone/>
            </a:pPr>
            <a:r>
              <a:rPr lang="en-GB" altLang="en-US" sz="2400" b="1" dirty="0">
                <a:solidFill>
                  <a:schemeClr val="accent6">
                    <a:lumMod val="50000"/>
                  </a:schemeClr>
                </a:solidFill>
                <a:latin typeface="Technical" pitchFamily="66" charset="0"/>
              </a:rPr>
              <a:t>Faith is always Christ centred</a:t>
            </a:r>
          </a:p>
        </p:txBody>
      </p:sp>
      <p:pic>
        <p:nvPicPr>
          <p:cNvPr id="13316" name="Picture 4" descr="Image result for cross and tomb">
            <a:extLst>
              <a:ext uri="{FF2B5EF4-FFF2-40B4-BE49-F238E27FC236}">
                <a16:creationId xmlns:a16="http://schemas.microsoft.com/office/drawing/2014/main" id="{C01705D7-1843-4599-8561-525B825238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3761" y="2105024"/>
            <a:ext cx="4385815" cy="2470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39CCB56E-5742-480A-974A-3BF686C1157F}"/>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Before we get started</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p:bldP spid="8224" grpId="0"/>
      <p:bldP spid="8225" grpId="0"/>
      <p:bldP spid="82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1A2D12-5174-4C9A-85F7-882450B3BE10}"/>
              </a:ext>
            </a:extLst>
          </p:cNvPr>
          <p:cNvSpPr txBox="1"/>
          <p:nvPr/>
        </p:nvSpPr>
        <p:spPr>
          <a:xfrm>
            <a:off x="123825" y="572929"/>
            <a:ext cx="11944350" cy="769441"/>
          </a:xfrm>
          <a:prstGeom prst="rect">
            <a:avLst/>
          </a:prstGeom>
          <a:noFill/>
        </p:spPr>
        <p:txBody>
          <a:bodyPr wrap="square" rtlCol="0">
            <a:spAutoFit/>
          </a:bodyPr>
          <a:lstStyle/>
          <a:p>
            <a:r>
              <a:rPr lang="en-GB" sz="4400" dirty="0">
                <a:solidFill>
                  <a:srgbClr val="002060"/>
                </a:solidFill>
              </a:rPr>
              <a:t>The content of every message</a:t>
            </a:r>
          </a:p>
        </p:txBody>
      </p:sp>
      <p:sp>
        <p:nvSpPr>
          <p:cNvPr id="3" name="TextBox 2">
            <a:extLst>
              <a:ext uri="{FF2B5EF4-FFF2-40B4-BE49-F238E27FC236}">
                <a16:creationId xmlns:a16="http://schemas.microsoft.com/office/drawing/2014/main" id="{27181C0D-3A85-47B0-AC72-6CEB66DDF251}"/>
              </a:ext>
            </a:extLst>
          </p:cNvPr>
          <p:cNvSpPr txBox="1"/>
          <p:nvPr/>
        </p:nvSpPr>
        <p:spPr>
          <a:xfrm>
            <a:off x="285750" y="1114425"/>
            <a:ext cx="942975" cy="5170646"/>
          </a:xfrm>
          <a:prstGeom prst="rect">
            <a:avLst/>
          </a:prstGeom>
          <a:noFill/>
        </p:spPr>
        <p:txBody>
          <a:bodyPr wrap="square" rtlCol="0">
            <a:spAutoFit/>
          </a:bodyPr>
          <a:lstStyle/>
          <a:p>
            <a:pPr algn="r"/>
            <a:r>
              <a:rPr lang="en-GB" sz="6600" b="1" dirty="0">
                <a:solidFill>
                  <a:srgbClr val="FF0000"/>
                </a:solidFill>
              </a:rPr>
              <a:t>F</a:t>
            </a:r>
          </a:p>
          <a:p>
            <a:pPr algn="r"/>
            <a:r>
              <a:rPr lang="en-GB" sz="6600" b="1" dirty="0">
                <a:solidFill>
                  <a:srgbClr val="FF0000"/>
                </a:solidFill>
              </a:rPr>
              <a:t>A</a:t>
            </a:r>
          </a:p>
          <a:p>
            <a:pPr algn="r"/>
            <a:r>
              <a:rPr lang="en-GB" sz="6600" b="1" dirty="0">
                <a:solidFill>
                  <a:srgbClr val="FF0000"/>
                </a:solidFill>
              </a:rPr>
              <a:t>I</a:t>
            </a:r>
          </a:p>
          <a:p>
            <a:pPr algn="r"/>
            <a:r>
              <a:rPr lang="en-GB" sz="6600" b="1" dirty="0">
                <a:solidFill>
                  <a:srgbClr val="FF0000"/>
                </a:solidFill>
              </a:rPr>
              <a:t>T</a:t>
            </a:r>
          </a:p>
          <a:p>
            <a:pPr algn="r"/>
            <a:r>
              <a:rPr lang="en-GB" sz="6600" b="1" dirty="0">
                <a:solidFill>
                  <a:srgbClr val="FF0000"/>
                </a:solidFill>
              </a:rPr>
              <a:t>H</a:t>
            </a:r>
          </a:p>
        </p:txBody>
      </p:sp>
      <p:sp>
        <p:nvSpPr>
          <p:cNvPr id="4" name="TextBox 3">
            <a:extLst>
              <a:ext uri="{FF2B5EF4-FFF2-40B4-BE49-F238E27FC236}">
                <a16:creationId xmlns:a16="http://schemas.microsoft.com/office/drawing/2014/main" id="{1E5DF16C-BADD-4172-B586-F6513FAA3E93}"/>
              </a:ext>
            </a:extLst>
          </p:cNvPr>
          <p:cNvSpPr txBox="1"/>
          <p:nvPr/>
        </p:nvSpPr>
        <p:spPr>
          <a:xfrm>
            <a:off x="1023958" y="1109657"/>
            <a:ext cx="3948093" cy="5170646"/>
          </a:xfrm>
          <a:prstGeom prst="rect">
            <a:avLst/>
          </a:prstGeom>
          <a:noFill/>
        </p:spPr>
        <p:txBody>
          <a:bodyPr wrap="square" rtlCol="0">
            <a:spAutoFit/>
          </a:bodyPr>
          <a:lstStyle/>
          <a:p>
            <a:r>
              <a:rPr lang="en-GB" sz="6600" b="1" dirty="0" err="1">
                <a:solidFill>
                  <a:srgbClr val="0070C0"/>
                </a:solidFill>
              </a:rPr>
              <a:t>aith</a:t>
            </a:r>
            <a:endParaRPr lang="en-GB" sz="6600" b="1" dirty="0">
              <a:solidFill>
                <a:srgbClr val="0070C0"/>
              </a:solidFill>
            </a:endParaRPr>
          </a:p>
          <a:p>
            <a:r>
              <a:rPr lang="en-GB" sz="6600" b="1" dirty="0" err="1">
                <a:solidFill>
                  <a:srgbClr val="0070C0"/>
                </a:solidFill>
              </a:rPr>
              <a:t>tonement</a:t>
            </a:r>
            <a:endParaRPr lang="en-GB" sz="6600" b="1" dirty="0">
              <a:solidFill>
                <a:srgbClr val="0070C0"/>
              </a:solidFill>
            </a:endParaRPr>
          </a:p>
          <a:p>
            <a:r>
              <a:rPr lang="en-GB" sz="6600" b="1" dirty="0" err="1">
                <a:solidFill>
                  <a:srgbClr val="0070C0"/>
                </a:solidFill>
              </a:rPr>
              <a:t>nspiration</a:t>
            </a:r>
            <a:endParaRPr lang="en-GB" sz="6600" b="1" dirty="0">
              <a:solidFill>
                <a:srgbClr val="0070C0"/>
              </a:solidFill>
            </a:endParaRPr>
          </a:p>
          <a:p>
            <a:r>
              <a:rPr lang="en-GB" sz="6600" b="1" dirty="0" err="1">
                <a:solidFill>
                  <a:srgbClr val="0070C0"/>
                </a:solidFill>
              </a:rPr>
              <a:t>rinity</a:t>
            </a:r>
            <a:endParaRPr lang="en-GB" sz="6600" b="1" dirty="0">
              <a:solidFill>
                <a:srgbClr val="0070C0"/>
              </a:solidFill>
            </a:endParaRPr>
          </a:p>
          <a:p>
            <a:r>
              <a:rPr lang="en-GB" sz="6600" b="1" dirty="0" err="1">
                <a:solidFill>
                  <a:srgbClr val="0070C0"/>
                </a:solidFill>
              </a:rPr>
              <a:t>oliness</a:t>
            </a:r>
            <a:endParaRPr lang="en-GB" sz="6600" b="1" dirty="0">
              <a:solidFill>
                <a:srgbClr val="0070C0"/>
              </a:solidFill>
            </a:endParaRPr>
          </a:p>
        </p:txBody>
      </p:sp>
      <p:sp>
        <p:nvSpPr>
          <p:cNvPr id="5" name="TextBox 4">
            <a:extLst>
              <a:ext uri="{FF2B5EF4-FFF2-40B4-BE49-F238E27FC236}">
                <a16:creationId xmlns:a16="http://schemas.microsoft.com/office/drawing/2014/main" id="{FC193012-0AC6-4656-8FAB-B28A9E226292}"/>
              </a:ext>
            </a:extLst>
          </p:cNvPr>
          <p:cNvSpPr txBox="1"/>
          <p:nvPr/>
        </p:nvSpPr>
        <p:spPr>
          <a:xfrm>
            <a:off x="4829175" y="1209673"/>
            <a:ext cx="7362825" cy="830997"/>
          </a:xfrm>
          <a:prstGeom prst="rect">
            <a:avLst/>
          </a:prstGeom>
          <a:noFill/>
        </p:spPr>
        <p:txBody>
          <a:bodyPr wrap="square" rtlCol="0">
            <a:spAutoFit/>
          </a:bodyPr>
          <a:lstStyle/>
          <a:p>
            <a:r>
              <a:rPr lang="en-GB" sz="2400" dirty="0">
                <a:solidFill>
                  <a:schemeClr val="tx2">
                    <a:lumMod val="50000"/>
                  </a:schemeClr>
                </a:solidFill>
              </a:rPr>
              <a:t>Justification is by faith, not works. By grace alone, through faith alone. We look beyond self for any hope of salvation.</a:t>
            </a:r>
          </a:p>
        </p:txBody>
      </p:sp>
      <p:sp>
        <p:nvSpPr>
          <p:cNvPr id="6" name="TextBox 5">
            <a:extLst>
              <a:ext uri="{FF2B5EF4-FFF2-40B4-BE49-F238E27FC236}">
                <a16:creationId xmlns:a16="http://schemas.microsoft.com/office/drawing/2014/main" id="{B5CED8C5-61AC-4C85-B55D-267BE10117A6}"/>
              </a:ext>
            </a:extLst>
          </p:cNvPr>
          <p:cNvSpPr txBox="1"/>
          <p:nvPr/>
        </p:nvSpPr>
        <p:spPr>
          <a:xfrm>
            <a:off x="4824407" y="2233623"/>
            <a:ext cx="7362825" cy="830997"/>
          </a:xfrm>
          <a:prstGeom prst="rect">
            <a:avLst/>
          </a:prstGeom>
          <a:noFill/>
        </p:spPr>
        <p:txBody>
          <a:bodyPr wrap="square" rtlCol="0">
            <a:spAutoFit/>
          </a:bodyPr>
          <a:lstStyle/>
          <a:p>
            <a:r>
              <a:rPr lang="en-GB" sz="2400" dirty="0">
                <a:solidFill>
                  <a:schemeClr val="tx2">
                    <a:lumMod val="50000"/>
                  </a:schemeClr>
                </a:solidFill>
              </a:rPr>
              <a:t>The great words explaining the cross are: propitiation, redemption and justification. They must be central.</a:t>
            </a:r>
          </a:p>
        </p:txBody>
      </p:sp>
      <p:sp>
        <p:nvSpPr>
          <p:cNvPr id="7" name="TextBox 6">
            <a:extLst>
              <a:ext uri="{FF2B5EF4-FFF2-40B4-BE49-F238E27FC236}">
                <a16:creationId xmlns:a16="http://schemas.microsoft.com/office/drawing/2014/main" id="{983EDA63-E4C7-4437-8F02-C4D1C97E2950}"/>
              </a:ext>
            </a:extLst>
          </p:cNvPr>
          <p:cNvSpPr txBox="1"/>
          <p:nvPr/>
        </p:nvSpPr>
        <p:spPr>
          <a:xfrm>
            <a:off x="4824407" y="3248014"/>
            <a:ext cx="7362825" cy="830997"/>
          </a:xfrm>
          <a:prstGeom prst="rect">
            <a:avLst/>
          </a:prstGeom>
          <a:noFill/>
        </p:spPr>
        <p:txBody>
          <a:bodyPr wrap="square" rtlCol="0">
            <a:spAutoFit/>
          </a:bodyPr>
          <a:lstStyle/>
          <a:p>
            <a:r>
              <a:rPr lang="en-GB" sz="2400" dirty="0">
                <a:solidFill>
                  <a:schemeClr val="tx2">
                    <a:lumMod val="50000"/>
                  </a:schemeClr>
                </a:solidFill>
              </a:rPr>
              <a:t>The Old and New Testament are inerrant, infallible, complete, comprehensible and without contradiction.</a:t>
            </a:r>
          </a:p>
        </p:txBody>
      </p:sp>
      <p:sp>
        <p:nvSpPr>
          <p:cNvPr id="8" name="TextBox 7">
            <a:extLst>
              <a:ext uri="{FF2B5EF4-FFF2-40B4-BE49-F238E27FC236}">
                <a16:creationId xmlns:a16="http://schemas.microsoft.com/office/drawing/2014/main" id="{7E89D7E7-7610-4A36-B33D-0D0296789A42}"/>
              </a:ext>
            </a:extLst>
          </p:cNvPr>
          <p:cNvSpPr txBox="1"/>
          <p:nvPr/>
        </p:nvSpPr>
        <p:spPr>
          <a:xfrm>
            <a:off x="4829175" y="4195755"/>
            <a:ext cx="7362825" cy="830997"/>
          </a:xfrm>
          <a:prstGeom prst="rect">
            <a:avLst/>
          </a:prstGeom>
          <a:noFill/>
        </p:spPr>
        <p:txBody>
          <a:bodyPr wrap="square" rtlCol="0">
            <a:spAutoFit/>
          </a:bodyPr>
          <a:lstStyle/>
          <a:p>
            <a:r>
              <a:rPr lang="en-GB" sz="2400" dirty="0">
                <a:solidFill>
                  <a:schemeClr val="tx2">
                    <a:lumMod val="50000"/>
                  </a:schemeClr>
                </a:solidFill>
              </a:rPr>
              <a:t>Not only is God one Divine Being, but three Divine Persons, and Jesus Christ is both God, but man. </a:t>
            </a:r>
          </a:p>
        </p:txBody>
      </p:sp>
      <p:sp>
        <p:nvSpPr>
          <p:cNvPr id="9" name="TextBox 8">
            <a:extLst>
              <a:ext uri="{FF2B5EF4-FFF2-40B4-BE49-F238E27FC236}">
                <a16:creationId xmlns:a16="http://schemas.microsoft.com/office/drawing/2014/main" id="{D9F1D074-4119-4301-8450-0275A1571D59}"/>
              </a:ext>
            </a:extLst>
          </p:cNvPr>
          <p:cNvSpPr txBox="1"/>
          <p:nvPr/>
        </p:nvSpPr>
        <p:spPr>
          <a:xfrm>
            <a:off x="4829175" y="5224481"/>
            <a:ext cx="7362825" cy="830997"/>
          </a:xfrm>
          <a:prstGeom prst="rect">
            <a:avLst/>
          </a:prstGeom>
          <a:noFill/>
        </p:spPr>
        <p:txBody>
          <a:bodyPr wrap="square" rtlCol="0">
            <a:spAutoFit/>
          </a:bodyPr>
          <a:lstStyle/>
          <a:p>
            <a:r>
              <a:rPr lang="en-GB" sz="2400" dirty="0">
                <a:solidFill>
                  <a:schemeClr val="tx2">
                    <a:lumMod val="50000"/>
                  </a:schemeClr>
                </a:solidFill>
              </a:rPr>
              <a:t>Holiness is not the desired outcome of true salvation, it is the inevitable outcome of the new birth.</a:t>
            </a:r>
          </a:p>
        </p:txBody>
      </p:sp>
      <p:sp>
        <p:nvSpPr>
          <p:cNvPr id="10" name="TextBox 9">
            <a:extLst>
              <a:ext uri="{FF2B5EF4-FFF2-40B4-BE49-F238E27FC236}">
                <a16:creationId xmlns:a16="http://schemas.microsoft.com/office/drawing/2014/main" id="{C15DF1EB-6FF9-4CA5-BE77-3ABAC0315BCD}"/>
              </a:ext>
            </a:extLst>
          </p:cNvPr>
          <p:cNvSpPr txBox="1"/>
          <p:nvPr/>
        </p:nvSpPr>
        <p:spPr>
          <a:xfrm>
            <a:off x="0" y="0"/>
            <a:ext cx="12192000" cy="646331"/>
          </a:xfrm>
          <a:prstGeom prst="rect">
            <a:avLst/>
          </a:prstGeom>
          <a:noFill/>
        </p:spPr>
        <p:txBody>
          <a:bodyPr wrap="square" rtlCol="0">
            <a:spAutoFit/>
          </a:bodyPr>
          <a:lstStyle/>
          <a:p>
            <a:r>
              <a:rPr lang="en-GB" sz="3600" b="1" dirty="0">
                <a:solidFill>
                  <a:srgbClr val="002060"/>
                </a:solidFill>
                <a:latin typeface="Trebuchet MS" panose="020B0603020202020204" pitchFamily="34" charset="0"/>
              </a:rPr>
              <a:t>Before we get started</a:t>
            </a:r>
            <a:endParaRPr lang="en-GB" sz="3600" dirty="0"/>
          </a:p>
        </p:txBody>
      </p:sp>
    </p:spTree>
    <p:extLst>
      <p:ext uri="{BB962C8B-B14F-4D97-AF65-F5344CB8AC3E}">
        <p14:creationId xmlns:p14="http://schemas.microsoft.com/office/powerpoint/2010/main" val="35811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D8973B06-A40B-4328-B783-712AA89C4EF0}"/>
              </a:ext>
            </a:extLst>
          </p:cNvPr>
          <p:cNvSpPr>
            <a:spLocks noGrp="1" noChangeArrowheads="1"/>
          </p:cNvSpPr>
          <p:nvPr>
            <p:ph type="body" sz="half" idx="1"/>
          </p:nvPr>
        </p:nvSpPr>
        <p:spPr>
          <a:xfrm>
            <a:off x="0" y="842986"/>
            <a:ext cx="5181600" cy="4351338"/>
          </a:xfrm>
        </p:spPr>
        <p:txBody>
          <a:bodyPr/>
          <a:lstStyle/>
          <a:p>
            <a:r>
              <a:rPr lang="en-US" altLang="en-US" sz="3600" dirty="0">
                <a:solidFill>
                  <a:srgbClr val="FF3300"/>
                </a:solidFill>
                <a:latin typeface="DomBold BT" pitchFamily="66" charset="0"/>
              </a:rPr>
              <a:t>Prepare thoroughly</a:t>
            </a:r>
          </a:p>
        </p:txBody>
      </p:sp>
      <p:sp>
        <p:nvSpPr>
          <p:cNvPr id="2052" name="Rectangle 4">
            <a:extLst>
              <a:ext uri="{FF2B5EF4-FFF2-40B4-BE49-F238E27FC236}">
                <a16:creationId xmlns:a16="http://schemas.microsoft.com/office/drawing/2014/main" id="{28DD0E58-2909-4E6E-A499-ECD588F42ED2}"/>
              </a:ext>
            </a:extLst>
          </p:cNvPr>
          <p:cNvSpPr>
            <a:spLocks noGrp="1" noChangeArrowheads="1"/>
          </p:cNvSpPr>
          <p:nvPr>
            <p:ph type="body" sz="half" idx="2"/>
          </p:nvPr>
        </p:nvSpPr>
        <p:spPr>
          <a:xfrm>
            <a:off x="5953836" y="961255"/>
            <a:ext cx="6238164" cy="4114800"/>
          </a:xfrm>
        </p:spPr>
        <p:txBody>
          <a:bodyPr>
            <a:normAutofit/>
          </a:bodyPr>
          <a:lstStyle/>
          <a:p>
            <a:r>
              <a:rPr lang="en-US" altLang="en-US" dirty="0">
                <a:solidFill>
                  <a:schemeClr val="accent1">
                    <a:lumMod val="50000"/>
                  </a:schemeClr>
                </a:solidFill>
                <a:latin typeface="Arial" panose="020B0604020202020204" pitchFamily="34" charset="0"/>
              </a:rPr>
              <a:t>Pray, pray, pray</a:t>
            </a:r>
          </a:p>
          <a:p>
            <a:r>
              <a:rPr lang="en-US" altLang="en-US" dirty="0">
                <a:solidFill>
                  <a:schemeClr val="accent1">
                    <a:lumMod val="50000"/>
                  </a:schemeClr>
                </a:solidFill>
                <a:latin typeface="Arial" panose="020B0604020202020204" pitchFamily="34" charset="0"/>
              </a:rPr>
              <a:t>Read widely</a:t>
            </a:r>
          </a:p>
          <a:p>
            <a:r>
              <a:rPr lang="en-US" altLang="en-US" dirty="0">
                <a:solidFill>
                  <a:schemeClr val="accent1">
                    <a:lumMod val="50000"/>
                  </a:schemeClr>
                </a:solidFill>
                <a:latin typeface="Arial" panose="020B0604020202020204" pitchFamily="34" charset="0"/>
              </a:rPr>
              <a:t>Prepare your soul as you prepare your sermon</a:t>
            </a:r>
          </a:p>
          <a:p>
            <a:r>
              <a:rPr lang="en-US" altLang="en-US" dirty="0">
                <a:solidFill>
                  <a:schemeClr val="accent1">
                    <a:lumMod val="50000"/>
                  </a:schemeClr>
                </a:solidFill>
                <a:latin typeface="Arial" panose="020B0604020202020204" pitchFamily="34" charset="0"/>
              </a:rPr>
              <a:t>Make it personal before you make it public</a:t>
            </a:r>
          </a:p>
          <a:p>
            <a:r>
              <a:rPr lang="en-US" altLang="en-US" dirty="0">
                <a:solidFill>
                  <a:schemeClr val="accent1">
                    <a:lumMod val="50000"/>
                  </a:schemeClr>
                </a:solidFill>
                <a:latin typeface="Arial" panose="020B0604020202020204" pitchFamily="34" charset="0"/>
              </a:rPr>
              <a:t>Don’t make avoidable </a:t>
            </a:r>
            <a:r>
              <a:rPr lang="en-US" altLang="en-US" i="1" dirty="0" err="1">
                <a:solidFill>
                  <a:schemeClr val="accent1">
                    <a:lumMod val="50000"/>
                  </a:schemeClr>
                </a:solidFill>
                <a:latin typeface="Arial" panose="020B0604020202020204" pitchFamily="34" charset="0"/>
              </a:rPr>
              <a:t>mist</a:t>
            </a:r>
            <a:r>
              <a:rPr lang="en-US" altLang="en-US" b="1" i="1" u="sng" dirty="0" err="1">
                <a:solidFill>
                  <a:schemeClr val="accent1">
                    <a:lumMod val="50000"/>
                  </a:schemeClr>
                </a:solidFill>
                <a:latin typeface="Arial" panose="020B0604020202020204" pitchFamily="34" charset="0"/>
              </a:rPr>
              <a:t>ea</a:t>
            </a:r>
            <a:r>
              <a:rPr lang="en-US" altLang="en-US" i="1" dirty="0" err="1">
                <a:solidFill>
                  <a:schemeClr val="accent1">
                    <a:lumMod val="50000"/>
                  </a:schemeClr>
                </a:solidFill>
                <a:latin typeface="Arial" panose="020B0604020202020204" pitchFamily="34" charset="0"/>
              </a:rPr>
              <a:t>ks</a:t>
            </a:r>
            <a:r>
              <a:rPr lang="en-US" altLang="en-US" i="1" dirty="0">
                <a:solidFill>
                  <a:schemeClr val="accent1">
                    <a:lumMod val="50000"/>
                  </a:schemeClr>
                </a:solidFill>
                <a:latin typeface="Arial" panose="020B0604020202020204" pitchFamily="34" charset="0"/>
              </a:rPr>
              <a:t>!</a:t>
            </a:r>
            <a:endParaRPr lang="en-US" altLang="en-US" dirty="0">
              <a:solidFill>
                <a:schemeClr val="accent1">
                  <a:lumMod val="5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352FD9C0-4C96-4BA8-9B1E-158CC2F84028}"/>
              </a:ext>
            </a:extLst>
          </p:cNvPr>
          <p:cNvSpPr/>
          <p:nvPr/>
        </p:nvSpPr>
        <p:spPr>
          <a:xfrm>
            <a:off x="0" y="0"/>
            <a:ext cx="12192000" cy="707886"/>
          </a:xfrm>
          <a:prstGeom prst="rect">
            <a:avLst/>
          </a:prstGeom>
        </p:spPr>
        <p:txBody>
          <a:bodyPr wrap="square">
            <a:spAutoFit/>
          </a:bodyPr>
          <a:lstStyle/>
          <a:p>
            <a:r>
              <a:rPr lang="en-GB" sz="4000" dirty="0">
                <a:solidFill>
                  <a:schemeClr val="accent1">
                    <a:lumMod val="50000"/>
                  </a:schemeClr>
                </a:solidFill>
              </a:rPr>
              <a:t>A way of thinking as you prepare a message</a:t>
            </a:r>
          </a:p>
        </p:txBody>
      </p:sp>
      <p:grpSp>
        <p:nvGrpSpPr>
          <p:cNvPr id="5" name="Group 4">
            <a:extLst>
              <a:ext uri="{FF2B5EF4-FFF2-40B4-BE49-F238E27FC236}">
                <a16:creationId xmlns:a16="http://schemas.microsoft.com/office/drawing/2014/main" id="{5E6BEED5-3FCD-4543-A11B-3BE9262D38DE}"/>
              </a:ext>
            </a:extLst>
          </p:cNvPr>
          <p:cNvGrpSpPr/>
          <p:nvPr/>
        </p:nvGrpSpPr>
        <p:grpSpPr>
          <a:xfrm>
            <a:off x="10804" y="5447692"/>
            <a:ext cx="12181196" cy="1410307"/>
            <a:chOff x="10804" y="5447692"/>
            <a:chExt cx="12181196" cy="1410307"/>
          </a:xfrm>
        </p:grpSpPr>
        <p:pic>
          <p:nvPicPr>
            <p:cNvPr id="1028" name="Picture 4" descr="Image result for prepare messages banner">
              <a:extLst>
                <a:ext uri="{FF2B5EF4-FFF2-40B4-BE49-F238E27FC236}">
                  <a16:creationId xmlns:a16="http://schemas.microsoft.com/office/drawing/2014/main" id="{BE1F0E60-B840-46A0-B379-1C5B96D776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927"/>
            <a:stretch/>
          </p:blipFill>
          <p:spPr bwMode="auto">
            <a:xfrm>
              <a:off x="10804" y="5447692"/>
              <a:ext cx="12181196" cy="14103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2E547AB-7F55-48D0-B189-7B08997E558A}"/>
                </a:ext>
              </a:extLst>
            </p:cNvPr>
            <p:cNvSpPr txBox="1"/>
            <p:nvPr/>
          </p:nvSpPr>
          <p:spPr>
            <a:xfrm>
              <a:off x="10804" y="5712079"/>
              <a:ext cx="12170391" cy="923330"/>
            </a:xfrm>
            <a:prstGeom prst="rect">
              <a:avLst/>
            </a:prstGeom>
            <a:noFill/>
          </p:spPr>
          <p:txBody>
            <a:bodyPr wrap="square" rtlCol="0">
              <a:spAutoFit/>
            </a:bodyPr>
            <a:lstStyle/>
            <a:p>
              <a:r>
                <a:rPr lang="en-GB" sz="5400" dirty="0">
                  <a:solidFill>
                    <a:srgbClr val="002060"/>
                  </a:solidFill>
                  <a:latin typeface="Times New Roman" panose="02020603050405020304" pitchFamily="18" charset="0"/>
                  <a:cs typeface="Times New Roman" panose="02020603050405020304" pitchFamily="18" charset="0"/>
                </a:rPr>
                <a:t>We deliver messages. We do not give talks.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3982</Words>
  <Application>Microsoft Office PowerPoint</Application>
  <PresentationFormat>Widescreen</PresentationFormat>
  <Paragraphs>426</Paragraphs>
  <Slides>42</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Arial</vt:lpstr>
      <vt:lpstr>Arial Black</vt:lpstr>
      <vt:lpstr>Calibri</vt:lpstr>
      <vt:lpstr>Calibri Light</vt:lpstr>
      <vt:lpstr>DomBold BT</vt:lpstr>
      <vt:lpstr>Technical</vt:lpstr>
      <vt:lpstr>Times New Roman</vt:lpstr>
      <vt:lpstr>Trebuchet MS</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Harding</dc:creator>
  <cp:lastModifiedBy>David Harding</cp:lastModifiedBy>
  <cp:revision>2</cp:revision>
  <dcterms:created xsi:type="dcterms:W3CDTF">2020-01-23T15:49:12Z</dcterms:created>
  <dcterms:modified xsi:type="dcterms:W3CDTF">2020-01-25T07:42:18Z</dcterms:modified>
</cp:coreProperties>
</file>